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9144000"/>
  <p:embeddedFontLst>
    <p:embeddedFont>
      <p:font typeface="OPPOSans H" panose="02010600030101010101" charset="-122"/>
      <p:regular r:id="rId34"/>
    </p:embeddedFont>
    <p:embeddedFont>
      <p:font typeface="OPPOSans L" panose="02010600030101010101" charset="-122"/>
      <p:regular r:id="rId35"/>
    </p:embeddedFont>
    <p:embeddedFont>
      <p:font typeface="OPPOSans R" panose="02010600030101010101" charset="-122"/>
      <p:regular r:id="rId36"/>
    </p:embeddedFont>
    <p:embeddedFont>
      <p:font typeface="Source Han Sans" panose="02010600030101010101" charset="-122"/>
      <p:regular r:id="rId37"/>
    </p:embeddedFont>
    <p:embeddedFont>
      <p:font typeface="Source Han Sans CN Bold" panose="02010600030101010101" charset="-122"/>
      <p:regular r:id="rId3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48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5.fntdata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 flipV="1">
            <a:off x="6419328" y="4573"/>
            <a:ext cx="2793796" cy="1543752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 flipV="1">
            <a:off x="3130" y="4572"/>
            <a:ext cx="4601314" cy="5075428"/>
          </a:xfrm>
          <a:custGeom>
            <a:avLst/>
            <a:gdLst>
              <a:gd name="connsiteX0" fmla="*/ 2739325 w 5433659"/>
              <a:gd name="connsiteY0" fmla="*/ 70 h 5993537"/>
              <a:gd name="connsiteX1" fmla="*/ 3966624 w 5433659"/>
              <a:gd name="connsiteY1" fmla="*/ 612305 h 5993537"/>
              <a:gd name="connsiteX2" fmla="*/ 5165225 w 5433659"/>
              <a:gd name="connsiteY2" fmla="*/ 1281869 h 5993537"/>
              <a:gd name="connsiteX3" fmla="*/ 5421571 w 5433659"/>
              <a:gd name="connsiteY3" fmla="*/ 1224840 h 5993537"/>
              <a:gd name="connsiteX4" fmla="*/ 5433659 w 5433659"/>
              <a:gd name="connsiteY4" fmla="*/ 1219196 h 5993537"/>
              <a:gd name="connsiteX5" fmla="*/ 5433659 w 5433659"/>
              <a:gd name="connsiteY5" fmla="*/ 5993537 h 5993537"/>
              <a:gd name="connsiteX6" fmla="*/ 3483096 w 5433659"/>
              <a:gd name="connsiteY6" fmla="*/ 5993537 h 5993537"/>
              <a:gd name="connsiteX7" fmla="*/ 3397491 w 5433659"/>
              <a:gd name="connsiteY7" fmla="*/ 5928026 h 5993537"/>
              <a:gd name="connsiteX8" fmla="*/ 2968509 w 5433659"/>
              <a:gd name="connsiteY8" fmla="*/ 5786053 h 5993537"/>
              <a:gd name="connsiteX9" fmla="*/ 2465073 w 5433659"/>
              <a:gd name="connsiteY9" fmla="*/ 5905967 h 5993537"/>
              <a:gd name="connsiteX10" fmla="*/ 2199162 w 5433659"/>
              <a:gd name="connsiteY10" fmla="*/ 5993537 h 5993537"/>
              <a:gd name="connsiteX11" fmla="*/ 509997 w 5433659"/>
              <a:gd name="connsiteY11" fmla="*/ 5993537 h 5993537"/>
              <a:gd name="connsiteX12" fmla="*/ 470163 w 5433659"/>
              <a:gd name="connsiteY12" fmla="*/ 5973678 h 5993537"/>
              <a:gd name="connsiteX13" fmla="*/ 238986 w 5433659"/>
              <a:gd name="connsiteY13" fmla="*/ 5791240 h 5993537"/>
              <a:gd name="connsiteX14" fmla="*/ 21320 w 5433659"/>
              <a:gd name="connsiteY14" fmla="*/ 5357664 h 5993537"/>
              <a:gd name="connsiteX15" fmla="*/ 920473 w 5433659"/>
              <a:gd name="connsiteY15" fmla="*/ 3564344 h 5993537"/>
              <a:gd name="connsiteX16" fmla="*/ 976455 w 5433659"/>
              <a:gd name="connsiteY16" fmla="*/ 1868235 h 5993537"/>
              <a:gd name="connsiteX17" fmla="*/ 1313225 w 5433659"/>
              <a:gd name="connsiteY17" fmla="*/ 680009 h 5993537"/>
              <a:gd name="connsiteX18" fmla="*/ 2739325 w 5433659"/>
              <a:gd name="connsiteY18" fmla="*/ 70 h 5993537"/>
            </a:gdLst>
            <a:ahLst/>
            <a:cxnLst/>
            <a:rect l="l" t="t" r="r" b="b"/>
            <a:pathLst>
              <a:path w="5433659" h="5993537">
                <a:moveTo>
                  <a:pt x="2739325" y="70"/>
                </a:moveTo>
                <a:cubicBezTo>
                  <a:pt x="3235890" y="-5117"/>
                  <a:pt x="3625947" y="280318"/>
                  <a:pt x="3966624" y="612305"/>
                </a:cubicBezTo>
                <a:cubicBezTo>
                  <a:pt x="4306493" y="943550"/>
                  <a:pt x="4645418" y="1320134"/>
                  <a:pt x="5165225" y="1281869"/>
                </a:cubicBezTo>
                <a:cubicBezTo>
                  <a:pt x="5258202" y="1275017"/>
                  <a:pt x="5343127" y="1255087"/>
                  <a:pt x="5421571" y="1224840"/>
                </a:cubicBezTo>
                <a:lnTo>
                  <a:pt x="5433659" y="1219196"/>
                </a:lnTo>
                <a:lnTo>
                  <a:pt x="5433659" y="5993537"/>
                </a:lnTo>
                <a:lnTo>
                  <a:pt x="3483096" y="5993537"/>
                </a:lnTo>
                <a:lnTo>
                  <a:pt x="3397491" y="5928026"/>
                </a:lnTo>
                <a:cubicBezTo>
                  <a:pt x="3270718" y="5839847"/>
                  <a:pt x="3131404" y="5781001"/>
                  <a:pt x="2968509" y="5786053"/>
                </a:cubicBezTo>
                <a:cubicBezTo>
                  <a:pt x="2795307" y="5791442"/>
                  <a:pt x="2629045" y="5849917"/>
                  <a:pt x="2465073" y="5905967"/>
                </a:cubicBezTo>
                <a:lnTo>
                  <a:pt x="2199162" y="5993537"/>
                </a:lnTo>
                <a:lnTo>
                  <a:pt x="509997" y="5993537"/>
                </a:lnTo>
                <a:lnTo>
                  <a:pt x="470163" y="5973678"/>
                </a:lnTo>
                <a:cubicBezTo>
                  <a:pt x="384108" y="5923769"/>
                  <a:pt x="305848" y="5863273"/>
                  <a:pt x="238986" y="5791240"/>
                </a:cubicBezTo>
                <a:cubicBezTo>
                  <a:pt x="132949" y="5676918"/>
                  <a:pt x="55543" y="5533762"/>
                  <a:pt x="21320" y="5357664"/>
                </a:cubicBezTo>
                <a:cubicBezTo>
                  <a:pt x="-120690" y="4629625"/>
                  <a:pt x="476859" y="4049726"/>
                  <a:pt x="920473" y="3564344"/>
                </a:cubicBezTo>
                <a:cubicBezTo>
                  <a:pt x="1421080" y="3016041"/>
                  <a:pt x="1051907" y="2485455"/>
                  <a:pt x="976455" y="1868235"/>
                </a:cubicBezTo>
                <a:cubicBezTo>
                  <a:pt x="923707" y="1435602"/>
                  <a:pt x="1029541" y="1015297"/>
                  <a:pt x="1313225" y="680009"/>
                </a:cubicBezTo>
                <a:cubicBezTo>
                  <a:pt x="1662121" y="267586"/>
                  <a:pt x="2197354" y="5998"/>
                  <a:pt x="2739325" y="7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V="1">
            <a:off x="7506720" y="3079252"/>
            <a:ext cx="4688411" cy="3783320"/>
          </a:xfrm>
          <a:custGeom>
            <a:avLst/>
            <a:gdLst>
              <a:gd name="connsiteX0" fmla="*/ 4793264 w 4793264"/>
              <a:gd name="connsiteY0" fmla="*/ 0 h 3818764"/>
              <a:gd name="connsiteX1" fmla="*/ 1171644 w 4793264"/>
              <a:gd name="connsiteY1" fmla="*/ 0 h 3818764"/>
              <a:gd name="connsiteX2" fmla="*/ 1178074 w 4793264"/>
              <a:gd name="connsiteY2" fmla="*/ 98109 h 3818764"/>
              <a:gd name="connsiteX3" fmla="*/ 920473 w 4793264"/>
              <a:gd name="connsiteY3" fmla="*/ 712978 h 3818764"/>
              <a:gd name="connsiteX4" fmla="*/ 21320 w 4793264"/>
              <a:gd name="connsiteY4" fmla="*/ 2506298 h 3818764"/>
              <a:gd name="connsiteX5" fmla="*/ 238985 w 4793264"/>
              <a:gd name="connsiteY5" fmla="*/ 2939874 h 3818764"/>
              <a:gd name="connsiteX6" fmla="*/ 1357890 w 4793264"/>
              <a:gd name="connsiteY6" fmla="*/ 3311338 h 3818764"/>
              <a:gd name="connsiteX7" fmla="*/ 2465073 w 4793264"/>
              <a:gd name="connsiteY7" fmla="*/ 3054601 h 3818764"/>
              <a:gd name="connsiteX8" fmla="*/ 2968509 w 4793264"/>
              <a:gd name="connsiteY8" fmla="*/ 2934687 h 3818764"/>
              <a:gd name="connsiteX9" fmla="*/ 3977942 w 4793264"/>
              <a:gd name="connsiteY9" fmla="*/ 3601961 h 3818764"/>
              <a:gd name="connsiteX10" fmla="*/ 4756642 w 4793264"/>
              <a:gd name="connsiteY10" fmla="*/ 3800358 h 3818764"/>
              <a:gd name="connsiteX11" fmla="*/ 4793264 w 4793264"/>
              <a:gd name="connsiteY11" fmla="*/ 3790371 h 3818764"/>
            </a:gdLst>
            <a:ahLst/>
            <a:cxnLst/>
            <a:rect l="l" t="t" r="r" b="b"/>
            <a:pathLst>
              <a:path w="4793264" h="3818764">
                <a:moveTo>
                  <a:pt x="4793264" y="0"/>
                </a:moveTo>
                <a:lnTo>
                  <a:pt x="1171644" y="0"/>
                </a:lnTo>
                <a:lnTo>
                  <a:pt x="1178074" y="98109"/>
                </a:lnTo>
                <a:cubicBezTo>
                  <a:pt x="1173615" y="304242"/>
                  <a:pt x="1108201" y="507365"/>
                  <a:pt x="920473" y="712978"/>
                </a:cubicBezTo>
                <a:cubicBezTo>
                  <a:pt x="476859" y="1198360"/>
                  <a:pt x="-120690" y="1778259"/>
                  <a:pt x="21320" y="2506298"/>
                </a:cubicBezTo>
                <a:cubicBezTo>
                  <a:pt x="55543" y="2682396"/>
                  <a:pt x="132948" y="2825552"/>
                  <a:pt x="238985" y="2939874"/>
                </a:cubicBezTo>
                <a:cubicBezTo>
                  <a:pt x="506433" y="3228004"/>
                  <a:pt x="956245" y="3331548"/>
                  <a:pt x="1357890" y="3311338"/>
                </a:cubicBezTo>
                <a:cubicBezTo>
                  <a:pt x="1737572" y="3292475"/>
                  <a:pt x="2105398" y="3177614"/>
                  <a:pt x="2465073" y="3054601"/>
                </a:cubicBezTo>
                <a:cubicBezTo>
                  <a:pt x="2629045" y="2998551"/>
                  <a:pt x="2795307" y="2940076"/>
                  <a:pt x="2968509" y="2934687"/>
                </a:cubicBezTo>
                <a:cubicBezTo>
                  <a:pt x="3402894" y="2921213"/>
                  <a:pt x="3669601" y="3362133"/>
                  <a:pt x="3977942" y="3601961"/>
                </a:cubicBezTo>
                <a:cubicBezTo>
                  <a:pt x="4208136" y="3780889"/>
                  <a:pt x="4469320" y="3856947"/>
                  <a:pt x="4756642" y="3800358"/>
                </a:cubicBezTo>
                <a:lnTo>
                  <a:pt x="4793264" y="37903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674586" flipH="1" flipV="1">
            <a:off x="10293165" y="6061744"/>
            <a:ext cx="607147" cy="928646"/>
          </a:xfrm>
          <a:custGeom>
            <a:avLst/>
            <a:gdLst>
              <a:gd name="connsiteX0" fmla="*/ 0 w 607147"/>
              <a:gd name="connsiteY0" fmla="*/ 318047 h 928646"/>
              <a:gd name="connsiteX1" fmla="*/ 147936 w 607147"/>
              <a:gd name="connsiteY1" fmla="*/ 48472 h 928646"/>
              <a:gd name="connsiteX2" fmla="*/ 607147 w 607147"/>
              <a:gd name="connsiteY2" fmla="*/ 0 h 928646"/>
              <a:gd name="connsiteX3" fmla="*/ 509124 w 607147"/>
              <a:gd name="connsiteY3" fmla="*/ 928646 h 928646"/>
              <a:gd name="connsiteX4" fmla="*/ 258010 w 607147"/>
              <a:gd name="connsiteY4" fmla="*/ 902030 h 928646"/>
              <a:gd name="connsiteX5" fmla="*/ 323175 w 607147"/>
              <a:gd name="connsiteY5" fmla="*/ 283972 h 928646"/>
            </a:gdLst>
            <a:ahLst/>
            <a:cxnLst/>
            <a:rect l="l" t="t" r="r" b="b"/>
            <a:pathLst>
              <a:path w="607147" h="928646">
                <a:moveTo>
                  <a:pt x="0" y="318047"/>
                </a:moveTo>
                <a:lnTo>
                  <a:pt x="147936" y="48472"/>
                </a:lnTo>
                <a:lnTo>
                  <a:pt x="607147" y="0"/>
                </a:lnTo>
                <a:lnTo>
                  <a:pt x="509124" y="928646"/>
                </a:lnTo>
                <a:lnTo>
                  <a:pt x="258010" y="902030"/>
                </a:lnTo>
                <a:lnTo>
                  <a:pt x="323175" y="2839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 flipV="1">
            <a:off x="9973518" y="207957"/>
            <a:ext cx="609504" cy="459105"/>
          </a:xfrm>
          <a:custGeom>
            <a:avLst/>
            <a:gdLst>
              <a:gd name="connsiteX0" fmla="*/ 101918 w 609504"/>
              <a:gd name="connsiteY0" fmla="*/ 459105 h 459105"/>
              <a:gd name="connsiteX1" fmla="*/ 0 w 609504"/>
              <a:gd name="connsiteY1" fmla="*/ 376714 h 459105"/>
              <a:gd name="connsiteX2" fmla="*/ 304800 w 609504"/>
              <a:gd name="connsiteY2" fmla="*/ 0 h 459105"/>
              <a:gd name="connsiteX3" fmla="*/ 609505 w 609504"/>
              <a:gd name="connsiteY3" fmla="*/ 376714 h 459105"/>
              <a:gd name="connsiteX4" fmla="*/ 507587 w 609504"/>
              <a:gd name="connsiteY4" fmla="*/ 459105 h 459105"/>
              <a:gd name="connsiteX5" fmla="*/ 304800 w 609504"/>
              <a:gd name="connsiteY5" fmla="*/ 208407 h 459105"/>
              <a:gd name="connsiteX6" fmla="*/ 101918 w 609504"/>
              <a:gd name="connsiteY6" fmla="*/ 459105 h 459105"/>
            </a:gdLst>
            <a:ahLst/>
            <a:cxnLst/>
            <a:rect l="l" t="t" r="r" b="b"/>
            <a:pathLst>
              <a:path w="609504" h="459105">
                <a:moveTo>
                  <a:pt x="101918" y="459105"/>
                </a:moveTo>
                <a:lnTo>
                  <a:pt x="0" y="376714"/>
                </a:lnTo>
                <a:lnTo>
                  <a:pt x="304800" y="0"/>
                </a:lnTo>
                <a:lnTo>
                  <a:pt x="609505" y="376714"/>
                </a:lnTo>
                <a:lnTo>
                  <a:pt x="507587" y="459105"/>
                </a:lnTo>
                <a:lnTo>
                  <a:pt x="304800" y="208407"/>
                </a:lnTo>
                <a:lnTo>
                  <a:pt x="101918" y="45910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 flipV="1">
            <a:off x="10764935" y="478904"/>
            <a:ext cx="1122265" cy="1122264"/>
          </a:xfrm>
          <a:custGeom>
            <a:avLst/>
            <a:gdLst>
              <a:gd name="connsiteX0" fmla="*/ 139065 w 273272"/>
              <a:gd name="connsiteY0" fmla="*/ 273272 h 273272"/>
              <a:gd name="connsiteX1" fmla="*/ 0 w 273272"/>
              <a:gd name="connsiteY1" fmla="*/ 139065 h 273272"/>
              <a:gd name="connsiteX2" fmla="*/ 134207 w 273272"/>
              <a:gd name="connsiteY2" fmla="*/ 0 h 273272"/>
              <a:gd name="connsiteX3" fmla="*/ 273272 w 273272"/>
              <a:gd name="connsiteY3" fmla="*/ 134207 h 273272"/>
              <a:gd name="connsiteX4" fmla="*/ 139065 w 273272"/>
              <a:gd name="connsiteY4" fmla="*/ 273272 h 273272"/>
              <a:gd name="connsiteX5" fmla="*/ 52959 w 273272"/>
              <a:gd name="connsiteY5" fmla="*/ 138113 h 273272"/>
              <a:gd name="connsiteX6" fmla="*/ 138113 w 273272"/>
              <a:gd name="connsiteY6" fmla="*/ 220313 h 273272"/>
              <a:gd name="connsiteX7" fmla="*/ 220313 w 273272"/>
              <a:gd name="connsiteY7" fmla="*/ 135160 h 273272"/>
              <a:gd name="connsiteX8" fmla="*/ 135160 w 273272"/>
              <a:gd name="connsiteY8" fmla="*/ 52959 h 273272"/>
              <a:gd name="connsiteX9" fmla="*/ 52959 w 273272"/>
              <a:gd name="connsiteY9" fmla="*/ 138113 h 273272"/>
            </a:gdLst>
            <a:ahLst/>
            <a:cxnLst/>
            <a:rect l="l" t="t" r="r" b="b"/>
            <a:pathLst>
              <a:path w="273272" h="273272">
                <a:moveTo>
                  <a:pt x="139065" y="273272"/>
                </a:moveTo>
                <a:lnTo>
                  <a:pt x="0" y="139065"/>
                </a:lnTo>
                <a:lnTo>
                  <a:pt x="134207" y="0"/>
                </a:lnTo>
                <a:lnTo>
                  <a:pt x="273272" y="134207"/>
                </a:lnTo>
                <a:lnTo>
                  <a:pt x="139065" y="273272"/>
                </a:lnTo>
                <a:close/>
                <a:moveTo>
                  <a:pt x="52959" y="138113"/>
                </a:moveTo>
                <a:lnTo>
                  <a:pt x="138113" y="220313"/>
                </a:lnTo>
                <a:lnTo>
                  <a:pt x="220313" y="135160"/>
                </a:lnTo>
                <a:lnTo>
                  <a:pt x="135160" y="52959"/>
                </a:lnTo>
                <a:lnTo>
                  <a:pt x="52959" y="1381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3354276" y="6068108"/>
            <a:ext cx="671008" cy="671008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 flipV="1">
            <a:off x="2287408" y="4108569"/>
            <a:ext cx="1486373" cy="99091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flipH="1" flipV="1">
            <a:off x="5167446" y="199164"/>
            <a:ext cx="616651" cy="616651"/>
          </a:xfrm>
          <a:custGeom>
            <a:avLst/>
            <a:gdLst>
              <a:gd name="connsiteX0" fmla="*/ 180308 w 249745"/>
              <a:gd name="connsiteY0" fmla="*/ 249746 h 249745"/>
              <a:gd name="connsiteX1" fmla="*/ 0 w 249745"/>
              <a:gd name="connsiteY1" fmla="*/ 180308 h 249745"/>
              <a:gd name="connsiteX2" fmla="*/ 69437 w 249745"/>
              <a:gd name="connsiteY2" fmla="*/ 0 h 249745"/>
              <a:gd name="connsiteX3" fmla="*/ 249746 w 249745"/>
              <a:gd name="connsiteY3" fmla="*/ 69437 h 249745"/>
              <a:gd name="connsiteX4" fmla="*/ 180308 w 249745"/>
              <a:gd name="connsiteY4" fmla="*/ 249746 h 249745"/>
              <a:gd name="connsiteX5" fmla="*/ 48387 w 249745"/>
              <a:gd name="connsiteY5" fmla="*/ 158782 h 249745"/>
              <a:gd name="connsiteX6" fmla="*/ 158782 w 249745"/>
              <a:gd name="connsiteY6" fmla="*/ 201358 h 249745"/>
              <a:gd name="connsiteX7" fmla="*/ 201359 w 249745"/>
              <a:gd name="connsiteY7" fmla="*/ 90869 h 249745"/>
              <a:gd name="connsiteX8" fmla="*/ 90964 w 249745"/>
              <a:gd name="connsiteY8" fmla="*/ 48292 h 249745"/>
              <a:gd name="connsiteX9" fmla="*/ 48387 w 249745"/>
              <a:gd name="connsiteY9" fmla="*/ 158782 h 249745"/>
            </a:gdLst>
            <a:ahLst/>
            <a:cxnLst/>
            <a:rect l="l" t="t" r="r" b="b"/>
            <a:pathLst>
              <a:path w="249745" h="249745">
                <a:moveTo>
                  <a:pt x="180308" y="249746"/>
                </a:moveTo>
                <a:lnTo>
                  <a:pt x="0" y="180308"/>
                </a:lnTo>
                <a:lnTo>
                  <a:pt x="69437" y="0"/>
                </a:lnTo>
                <a:lnTo>
                  <a:pt x="249746" y="69437"/>
                </a:lnTo>
                <a:lnTo>
                  <a:pt x="180308" y="249746"/>
                </a:lnTo>
                <a:close/>
                <a:moveTo>
                  <a:pt x="48387" y="158782"/>
                </a:moveTo>
                <a:lnTo>
                  <a:pt x="158782" y="201358"/>
                </a:lnTo>
                <a:lnTo>
                  <a:pt x="201359" y="90869"/>
                </a:lnTo>
                <a:lnTo>
                  <a:pt x="90964" y="48292"/>
                </a:lnTo>
                <a:lnTo>
                  <a:pt x="48387" y="15878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6164294" y="4572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3952425" y="1552043"/>
            <a:ext cx="708100" cy="708100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10743338" y="3816442"/>
            <a:ext cx="657479" cy="657479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1" flipV="1">
            <a:off x="10504764" y="1988662"/>
            <a:ext cx="2235321" cy="1139151"/>
          </a:xfrm>
          <a:prstGeom prst="triangle">
            <a:avLst/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 flipV="1">
            <a:off x="7361874" y="267689"/>
            <a:ext cx="1264298" cy="84286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flipH="1" flipV="1">
            <a:off x="3472963" y="2445848"/>
            <a:ext cx="470016" cy="470016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 flipH="1" flipV="1">
            <a:off x="8860859" y="3950570"/>
            <a:ext cx="882396" cy="58826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标题 1"/>
          <p:cNvSpPr txBox="1"/>
          <p:nvPr/>
        </p:nvSpPr>
        <p:spPr>
          <a:xfrm flipH="1">
            <a:off x="3784825" y="5882760"/>
            <a:ext cx="2844831" cy="979813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V="1">
            <a:off x="3131" y="5724907"/>
            <a:ext cx="517136" cy="1137666"/>
          </a:xfrm>
          <a:custGeom>
            <a:avLst/>
            <a:gdLst>
              <a:gd name="connsiteX0" fmla="*/ 449090 w 517136"/>
              <a:gd name="connsiteY0" fmla="*/ 0 h 1137666"/>
              <a:gd name="connsiteX1" fmla="*/ 0 w 517136"/>
              <a:gd name="connsiteY1" fmla="*/ 0 h 1137666"/>
              <a:gd name="connsiteX2" fmla="*/ 0 w 517136"/>
              <a:gd name="connsiteY2" fmla="*/ 1137666 h 1137666"/>
              <a:gd name="connsiteX3" fmla="*/ 25160 w 517136"/>
              <a:gd name="connsiteY3" fmla="*/ 1127575 h 1137666"/>
              <a:gd name="connsiteX4" fmla="*/ 517136 w 517136"/>
              <a:gd name="connsiteY4" fmla="*/ 334078 h 1137666"/>
              <a:gd name="connsiteX5" fmla="*/ 470608 w 517136"/>
              <a:gd name="connsiteY5" fmla="*/ 50059 h 1137666"/>
            </a:gdLst>
            <a:ahLst/>
            <a:cxnLst/>
            <a:rect l="l" t="t" r="r" b="b"/>
            <a:pathLst>
              <a:path w="517136" h="1137666">
                <a:moveTo>
                  <a:pt x="449090" y="0"/>
                </a:moveTo>
                <a:lnTo>
                  <a:pt x="0" y="0"/>
                </a:lnTo>
                <a:lnTo>
                  <a:pt x="0" y="1137666"/>
                </a:lnTo>
                <a:lnTo>
                  <a:pt x="25160" y="1127575"/>
                </a:lnTo>
                <a:cubicBezTo>
                  <a:pt x="316747" y="982672"/>
                  <a:pt x="517136" y="681777"/>
                  <a:pt x="517136" y="334078"/>
                </a:cubicBezTo>
                <a:cubicBezTo>
                  <a:pt x="517136" y="234736"/>
                  <a:pt x="500778" y="139214"/>
                  <a:pt x="470608" y="500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250369" y="1447388"/>
            <a:ext cx="7812284" cy="3922279"/>
          </a:xfrm>
          <a:prstGeom prst="rect">
            <a:avLst/>
          </a:prstGeom>
          <a:solidFill>
            <a:schemeClr val="accent3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148309" y="1342417"/>
            <a:ext cx="7812284" cy="3922279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accent1">
                <a:lumMod val="75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 flipV="1">
            <a:off x="3687360" y="120315"/>
            <a:ext cx="437041" cy="437041"/>
          </a:xfrm>
          <a:custGeom>
            <a:avLst/>
            <a:gdLst>
              <a:gd name="connsiteX0" fmla="*/ 979932 w 979931"/>
              <a:gd name="connsiteY0" fmla="*/ 489966 h 979931"/>
              <a:gd name="connsiteX1" fmla="*/ 489966 w 979931"/>
              <a:gd name="connsiteY1" fmla="*/ 979932 h 979931"/>
              <a:gd name="connsiteX2" fmla="*/ 0 w 979931"/>
              <a:gd name="connsiteY2" fmla="*/ 489966 h 979931"/>
              <a:gd name="connsiteX3" fmla="*/ 489966 w 979931"/>
              <a:gd name="connsiteY3" fmla="*/ 0 h 979931"/>
              <a:gd name="connsiteX4" fmla="*/ 979932 w 979931"/>
              <a:gd name="connsiteY4" fmla="*/ 489966 h 979931"/>
            </a:gdLst>
            <a:ahLst/>
            <a:cxnLst/>
            <a:rect l="l" t="t" r="r" b="b"/>
            <a:pathLst>
              <a:path w="979931" h="979931">
                <a:moveTo>
                  <a:pt x="979932" y="489966"/>
                </a:moveTo>
                <a:cubicBezTo>
                  <a:pt x="979932" y="760571"/>
                  <a:pt x="760571" y="979932"/>
                  <a:pt x="489966" y="979932"/>
                </a:cubicBezTo>
                <a:cubicBezTo>
                  <a:pt x="219361" y="979932"/>
                  <a:pt x="0" y="760571"/>
                  <a:pt x="0" y="489966"/>
                </a:cubicBezTo>
                <a:cubicBezTo>
                  <a:pt x="0" y="219361"/>
                  <a:pt x="219361" y="0"/>
                  <a:pt x="489966" y="0"/>
                </a:cubicBezTo>
                <a:cubicBezTo>
                  <a:pt x="760571" y="0"/>
                  <a:pt x="979932" y="219361"/>
                  <a:pt x="979932" y="48996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874000" y="4389792"/>
            <a:ext cx="6444000" cy="473028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01744" y="4830629"/>
            <a:ext cx="912711" cy="908690"/>
          </a:xfrm>
          <a:prstGeom prst="triangle">
            <a:avLst/>
          </a:pr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774609" y="5720176"/>
            <a:ext cx="1150778" cy="3693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7217458" y="5720176"/>
            <a:ext cx="1382387" cy="3693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658957" y="5720176"/>
            <a:ext cx="1440000" cy="36933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133478" y="5720176"/>
            <a:ext cx="1440000" cy="36933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 flipV="1">
            <a:off x="2046692" y="5412148"/>
            <a:ext cx="833008" cy="833008"/>
          </a:xfrm>
          <a:custGeom>
            <a:avLst/>
            <a:gdLst>
              <a:gd name="connsiteX0" fmla="*/ 979932 w 979931"/>
              <a:gd name="connsiteY0" fmla="*/ 489966 h 979931"/>
              <a:gd name="connsiteX1" fmla="*/ 489966 w 979931"/>
              <a:gd name="connsiteY1" fmla="*/ 979932 h 979931"/>
              <a:gd name="connsiteX2" fmla="*/ 0 w 979931"/>
              <a:gd name="connsiteY2" fmla="*/ 489966 h 979931"/>
              <a:gd name="connsiteX3" fmla="*/ 489966 w 979931"/>
              <a:gd name="connsiteY3" fmla="*/ 0 h 979931"/>
              <a:gd name="connsiteX4" fmla="*/ 979932 w 979931"/>
              <a:gd name="connsiteY4" fmla="*/ 489966 h 979931"/>
            </a:gdLst>
            <a:ahLst/>
            <a:cxnLst/>
            <a:rect l="l" t="t" r="r" b="b"/>
            <a:pathLst>
              <a:path w="979931" h="979931">
                <a:moveTo>
                  <a:pt x="979932" y="489966"/>
                </a:moveTo>
                <a:cubicBezTo>
                  <a:pt x="979932" y="760571"/>
                  <a:pt x="760571" y="979932"/>
                  <a:pt x="489966" y="979932"/>
                </a:cubicBezTo>
                <a:cubicBezTo>
                  <a:pt x="219361" y="979932"/>
                  <a:pt x="0" y="760571"/>
                  <a:pt x="0" y="489966"/>
                </a:cubicBezTo>
                <a:cubicBezTo>
                  <a:pt x="0" y="219361"/>
                  <a:pt x="219361" y="0"/>
                  <a:pt x="489966" y="0"/>
                </a:cubicBezTo>
                <a:cubicBezTo>
                  <a:pt x="760571" y="0"/>
                  <a:pt x="979932" y="219361"/>
                  <a:pt x="979932" y="489966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787784" flipH="1" flipV="1">
            <a:off x="1734093" y="3391422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787784" flipH="1" flipV="1">
            <a:off x="8749032" y="1053956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8823280" y="3554028"/>
            <a:ext cx="609504" cy="459105"/>
          </a:xfrm>
          <a:custGeom>
            <a:avLst/>
            <a:gdLst>
              <a:gd name="connsiteX0" fmla="*/ 101918 w 609504"/>
              <a:gd name="connsiteY0" fmla="*/ 459105 h 459105"/>
              <a:gd name="connsiteX1" fmla="*/ 0 w 609504"/>
              <a:gd name="connsiteY1" fmla="*/ 376714 h 459105"/>
              <a:gd name="connsiteX2" fmla="*/ 304800 w 609504"/>
              <a:gd name="connsiteY2" fmla="*/ 0 h 459105"/>
              <a:gd name="connsiteX3" fmla="*/ 609505 w 609504"/>
              <a:gd name="connsiteY3" fmla="*/ 376714 h 459105"/>
              <a:gd name="connsiteX4" fmla="*/ 507587 w 609504"/>
              <a:gd name="connsiteY4" fmla="*/ 459105 h 459105"/>
              <a:gd name="connsiteX5" fmla="*/ 304800 w 609504"/>
              <a:gd name="connsiteY5" fmla="*/ 208407 h 459105"/>
              <a:gd name="connsiteX6" fmla="*/ 101918 w 609504"/>
              <a:gd name="connsiteY6" fmla="*/ 459105 h 459105"/>
            </a:gdLst>
            <a:ahLst/>
            <a:cxnLst/>
            <a:rect l="l" t="t" r="r" b="b"/>
            <a:pathLst>
              <a:path w="609504" h="459105">
                <a:moveTo>
                  <a:pt x="101918" y="459105"/>
                </a:moveTo>
                <a:lnTo>
                  <a:pt x="0" y="376714"/>
                </a:lnTo>
                <a:lnTo>
                  <a:pt x="304800" y="0"/>
                </a:lnTo>
                <a:lnTo>
                  <a:pt x="609505" y="376714"/>
                </a:lnTo>
                <a:lnTo>
                  <a:pt x="507587" y="459105"/>
                </a:lnTo>
                <a:lnTo>
                  <a:pt x="304800" y="208407"/>
                </a:lnTo>
                <a:lnTo>
                  <a:pt x="101918" y="45910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5400000" flipH="1" flipV="1">
            <a:off x="10865793" y="5531793"/>
            <a:ext cx="1792016" cy="860398"/>
          </a:xfrm>
          <a:custGeom>
            <a:avLst/>
            <a:gdLst>
              <a:gd name="connsiteX0" fmla="*/ 0 w 1792016"/>
              <a:gd name="connsiteY0" fmla="*/ 860398 h 860398"/>
              <a:gd name="connsiteX1" fmla="*/ 14293 w 1792016"/>
              <a:gd name="connsiteY1" fmla="*/ 718619 h 860398"/>
              <a:gd name="connsiteX2" fmla="*/ 896008 w 1792016"/>
              <a:gd name="connsiteY2" fmla="*/ 0 h 860398"/>
              <a:gd name="connsiteX3" fmla="*/ 1777723 w 1792016"/>
              <a:gd name="connsiteY3" fmla="*/ 718619 h 860398"/>
              <a:gd name="connsiteX4" fmla="*/ 1792016 w 1792016"/>
              <a:gd name="connsiteY4" fmla="*/ 860398 h 860398"/>
            </a:gdLst>
            <a:ahLst/>
            <a:cxnLst/>
            <a:rect l="l" t="t" r="r" b="b"/>
            <a:pathLst>
              <a:path w="1792016" h="860398">
                <a:moveTo>
                  <a:pt x="0" y="860398"/>
                </a:moveTo>
                <a:lnTo>
                  <a:pt x="14293" y="718619"/>
                </a:lnTo>
                <a:cubicBezTo>
                  <a:pt x="98215" y="308504"/>
                  <a:pt x="461084" y="0"/>
                  <a:pt x="896008" y="0"/>
                </a:cubicBezTo>
                <a:cubicBezTo>
                  <a:pt x="1330932" y="0"/>
                  <a:pt x="1693802" y="308504"/>
                  <a:pt x="1777723" y="718619"/>
                </a:cubicBezTo>
                <a:lnTo>
                  <a:pt x="1792016" y="86039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3465075" y="1688599"/>
            <a:ext cx="5261850" cy="24622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59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Scribble_Saliency项目解析：基于涂鸦标注的弱监督显著性目标检测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3811173" y="4480371"/>
            <a:ext cx="4569655" cy="3052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4695107" y="5715943"/>
            <a:ext cx="1150778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</a:rPr>
              <a:t>付</a:t>
            </a:r>
            <a:r>
              <a:rPr kumimoji="1" lang="zh-CN" altLang="en-US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</a:rPr>
              <a:t>安粤</a:t>
            </a:r>
            <a:endParaRPr kumimoji="1" lang="en-US" altLang="zh-CN">
              <a:ln w="12700">
                <a:noFill/>
              </a:ln>
              <a:solidFill>
                <a:srgbClr val="E56F01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37" name="标题 1"/>
          <p:cNvSpPr txBox="1"/>
          <p:nvPr/>
        </p:nvSpPr>
        <p:spPr>
          <a:xfrm>
            <a:off x="7137956" y="5715943"/>
            <a:ext cx="1382387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2025.6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3676730" y="5715943"/>
            <a:ext cx="1440000" cy="369332"/>
          </a:xfrm>
          <a:prstGeom prst="homePlate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6151251" y="5715943"/>
            <a:ext cx="1440000" cy="369332"/>
          </a:xfrm>
          <a:prstGeom prst="homePlate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汇报时间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H="1">
            <a:off x="9250091" y="4584249"/>
            <a:ext cx="1354033" cy="1354033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flipH="1" flipV="1">
            <a:off x="1496383" y="954592"/>
            <a:ext cx="1400378" cy="1400379"/>
          </a:xfrm>
          <a:prstGeom prst="triangle">
            <a:avLst/>
          </a:pr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 rot="16200000" flipH="1" flipV="1">
            <a:off x="-462907" y="1187543"/>
            <a:ext cx="2069161" cy="1143345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 flipH="1">
            <a:off x="6357101" y="6260051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4" name="标题 1"/>
          <p:cNvCxnSpPr/>
          <p:nvPr/>
        </p:nvCxnSpPr>
        <p:spPr>
          <a:xfrm>
            <a:off x="3113246" y="4626306"/>
            <a:ext cx="1707239" cy="0"/>
          </a:xfrm>
          <a:prstGeom prst="line">
            <a:avLst/>
          </a:prstGeom>
          <a:noFill/>
          <a:ln w="9525" cap="sq">
            <a:solidFill>
              <a:schemeClr val="bg1">
                <a:alpha val="100000"/>
              </a:schemeClr>
            </a:solidFill>
            <a:miter/>
          </a:ln>
        </p:spPr>
      </p:cxnSp>
      <p:cxnSp>
        <p:nvCxnSpPr>
          <p:cNvPr id="45" name="标题 1"/>
          <p:cNvCxnSpPr/>
          <p:nvPr/>
        </p:nvCxnSpPr>
        <p:spPr>
          <a:xfrm>
            <a:off x="7435329" y="4626306"/>
            <a:ext cx="1707239" cy="0"/>
          </a:xfrm>
          <a:prstGeom prst="line">
            <a:avLst/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4500000">
            <a:off x="8244685" y="2254193"/>
            <a:ext cx="3216458" cy="3216458"/>
          </a:xfrm>
          <a:prstGeom prst="donut">
            <a:avLst>
              <a:gd name="adj" fmla="val 2864"/>
            </a:avLst>
          </a:prstGeom>
          <a:gradFill>
            <a:gsLst>
              <a:gs pos="0">
                <a:schemeClr val="accent1"/>
              </a:gs>
              <a:gs pos="76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5014502" y="2582262"/>
            <a:ext cx="2560320" cy="2560320"/>
          </a:xfrm>
          <a:prstGeom prst="donut">
            <a:avLst>
              <a:gd name="adj" fmla="val 3189"/>
            </a:avLst>
          </a:prstGeom>
          <a:gradFill>
            <a:gsLst>
              <a:gs pos="0">
                <a:schemeClr val="accent1"/>
              </a:gs>
              <a:gs pos="73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6954" y="3900881"/>
            <a:ext cx="11459362" cy="75501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437624" y="3850547"/>
            <a:ext cx="209724" cy="209724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309176" y="3850547"/>
            <a:ext cx="209724" cy="209724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3600000">
            <a:off x="279400" y="2125061"/>
            <a:ext cx="3474720" cy="3474720"/>
          </a:xfrm>
          <a:prstGeom prst="donut">
            <a:avLst>
              <a:gd name="adj" fmla="val 2338"/>
            </a:avLst>
          </a:prstGeom>
          <a:gradFill>
            <a:gsLst>
              <a:gs pos="0">
                <a:schemeClr val="accent1"/>
              </a:gs>
              <a:gs pos="67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582170" y="3850547"/>
            <a:ext cx="209724" cy="209724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4376838"/>
            <a:ext cx="30832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VGG基础网络的实现(vgg.py)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4855836"/>
            <a:ext cx="3083200" cy="13798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实现VGG16基础网络结构，为模型提供特征提取能力。
VGG基础网络的实现需保证与原论文一致，确保模型性能稳定。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531952" y="4376838"/>
            <a:ext cx="30832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7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核心网络结构的设计(vgg_models.py)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31952" y="4855836"/>
            <a:ext cx="3083200" cy="13798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在VGG基础网络上构建双分支结构，实现显著性图和边缘图的预测。
核心网络结构的设计需充分考虑特征融合和多任务学习的特点，提高模型性能。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19602" y="4376838"/>
            <a:ext cx="30832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模块化设计与扩展性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419602" y="4855836"/>
            <a:ext cx="3083200" cy="13798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将模型拆分为多个模块，如边缘检测模块、ASPP模块等，便于代码维护和扩展。
模块化设计可提高代码的可读性和可维护性，方便后续功能的添加和优化。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模型定义模块(model/)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97000" y="1363078"/>
            <a:ext cx="3189801" cy="2000077"/>
          </a:xfrm>
          <a:custGeom>
            <a:avLst/>
            <a:gdLst>
              <a:gd name="connsiteX0" fmla="*/ 0 w 2199606"/>
              <a:gd name="connsiteY0" fmla="*/ 559960 h 1387582"/>
              <a:gd name="connsiteX1" fmla="*/ 2199607 w 2199606"/>
              <a:gd name="connsiteY1" fmla="*/ 1387583 h 1387582"/>
              <a:gd name="connsiteX2" fmla="*/ 913013 w 2199606"/>
              <a:gd name="connsiteY2" fmla="*/ 108379 h 1387582"/>
              <a:gd name="connsiteX3" fmla="*/ 113305 w 2199606"/>
              <a:gd name="connsiteY3" fmla="*/ 0 h 1387582"/>
              <a:gd name="connsiteX4" fmla="*/ 0 w 2199606"/>
              <a:gd name="connsiteY4" fmla="*/ 559960 h 1387582"/>
            </a:gdLst>
            <a:ahLst/>
            <a:cxnLst/>
            <a:rect l="l" t="t" r="r" b="b"/>
            <a:pathLst>
              <a:path w="2199606" h="1387582">
                <a:moveTo>
                  <a:pt x="0" y="559960"/>
                </a:moveTo>
                <a:lnTo>
                  <a:pt x="2199607" y="1387583"/>
                </a:lnTo>
                <a:lnTo>
                  <a:pt x="913013" y="108379"/>
                </a:lnTo>
                <a:lnTo>
                  <a:pt x="113305" y="0"/>
                </a:lnTo>
                <a:lnTo>
                  <a:pt x="0" y="5599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365012" y="1815166"/>
            <a:ext cx="3516043" cy="1732612"/>
          </a:xfrm>
          <a:custGeom>
            <a:avLst/>
            <a:gdLst>
              <a:gd name="connsiteX0" fmla="*/ 2276786 w 2424575"/>
              <a:gd name="connsiteY0" fmla="*/ 1078866 h 1202024"/>
              <a:gd name="connsiteX1" fmla="*/ 0 w 2424575"/>
              <a:gd name="connsiteY1" fmla="*/ 1202025 h 1202024"/>
              <a:gd name="connsiteX2" fmla="*/ 0 w 2424575"/>
              <a:gd name="connsiteY2" fmla="*/ 0 h 1202024"/>
              <a:gd name="connsiteX3" fmla="*/ 2424575 w 2424575"/>
              <a:gd name="connsiteY3" fmla="*/ 0 h 1202024"/>
            </a:gdLst>
            <a:ahLst/>
            <a:cxnLst/>
            <a:rect l="l" t="t" r="r" b="b"/>
            <a:pathLst>
              <a:path w="2424575" h="1202024">
                <a:moveTo>
                  <a:pt x="2276786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4575" y="0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682112" y="1642986"/>
            <a:ext cx="551018" cy="453013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65012" y="1815166"/>
            <a:ext cx="3516043" cy="1732612"/>
          </a:xfrm>
          <a:custGeom>
            <a:avLst/>
            <a:gdLst>
              <a:gd name="connsiteX0" fmla="*/ 2276786 w 2424575"/>
              <a:gd name="connsiteY0" fmla="*/ 1078866 h 1202024"/>
              <a:gd name="connsiteX1" fmla="*/ 0 w 2424575"/>
              <a:gd name="connsiteY1" fmla="*/ 1202025 h 1202024"/>
              <a:gd name="connsiteX2" fmla="*/ 0 w 2424575"/>
              <a:gd name="connsiteY2" fmla="*/ 0 h 1202024"/>
              <a:gd name="connsiteX3" fmla="*/ 2424575 w 2424575"/>
              <a:gd name="connsiteY3" fmla="*/ 0 h 1202024"/>
            </a:gdLst>
            <a:ahLst/>
            <a:cxnLst/>
            <a:rect l="l" t="t" r="r" b="b"/>
            <a:pathLst>
              <a:path w="2424575" h="1202024">
                <a:moveTo>
                  <a:pt x="2276786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4575" y="0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262615" y="1828184"/>
            <a:ext cx="3516043" cy="1732612"/>
          </a:xfrm>
          <a:custGeom>
            <a:avLst/>
            <a:gdLst>
              <a:gd name="connsiteX0" fmla="*/ 147790 w 2424575"/>
              <a:gd name="connsiteY0" fmla="*/ 123158 h 1202024"/>
              <a:gd name="connsiteX1" fmla="*/ 2424575 w 2424575"/>
              <a:gd name="connsiteY1" fmla="*/ 0 h 1202024"/>
              <a:gd name="connsiteX2" fmla="*/ 2424575 w 2424575"/>
              <a:gd name="connsiteY2" fmla="*/ 1202025 h 1202024"/>
              <a:gd name="connsiteX3" fmla="*/ 0 w 2424575"/>
              <a:gd name="connsiteY3" fmla="*/ 1202025 h 1202024"/>
            </a:gdLst>
            <a:ahLst/>
            <a:cxnLst/>
            <a:rect l="l" t="t" r="r" b="b"/>
            <a:pathLst>
              <a:path w="2424575" h="1202024">
                <a:moveTo>
                  <a:pt x="147790" y="123158"/>
                </a:moveTo>
                <a:lnTo>
                  <a:pt x="2424575" y="0"/>
                </a:lnTo>
                <a:lnTo>
                  <a:pt x="2424575" y="1202025"/>
                </a:lnTo>
                <a:lnTo>
                  <a:pt x="0" y="1202025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683489" y="2060660"/>
            <a:ext cx="2800746" cy="5708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平滑损失的作用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683490" y="2632880"/>
            <a:ext cx="2800746" cy="69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02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平滑损失用于约束显著性图的平滑性，避免过度拟合，提高模型的泛化能力。
平滑损失可使显著性图的边缘更加平滑，增强视觉效果。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99435" y="1363078"/>
            <a:ext cx="3189799" cy="1998894"/>
          </a:xfrm>
          <a:custGeom>
            <a:avLst/>
            <a:gdLst>
              <a:gd name="connsiteX0" fmla="*/ 0 w 2199606"/>
              <a:gd name="connsiteY0" fmla="*/ 559960 h 1386761"/>
              <a:gd name="connsiteX1" fmla="*/ 2199607 w 2199606"/>
              <a:gd name="connsiteY1" fmla="*/ 1386762 h 1386761"/>
              <a:gd name="connsiteX2" fmla="*/ 913013 w 2199606"/>
              <a:gd name="connsiteY2" fmla="*/ 108379 h 1386761"/>
              <a:gd name="connsiteX3" fmla="*/ 113306 w 2199606"/>
              <a:gd name="connsiteY3" fmla="*/ 0 h 1386761"/>
              <a:gd name="connsiteX4" fmla="*/ 0 w 2199606"/>
              <a:gd name="connsiteY4" fmla="*/ 559960 h 1386761"/>
            </a:gdLst>
            <a:ahLst/>
            <a:cxnLst/>
            <a:rect l="l" t="t" r="r" b="b"/>
            <a:pathLst>
              <a:path w="2199606" h="1386761">
                <a:moveTo>
                  <a:pt x="0" y="559960"/>
                </a:moveTo>
                <a:lnTo>
                  <a:pt x="2199607" y="1386762"/>
                </a:lnTo>
                <a:lnTo>
                  <a:pt x="913013" y="108379"/>
                </a:lnTo>
                <a:lnTo>
                  <a:pt x="113306" y="0"/>
                </a:lnTo>
                <a:lnTo>
                  <a:pt x="0" y="5599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67449" y="181516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solidFill>
            <a:schemeClr val="bg1"/>
          </a:solidFill>
          <a:ln w="8209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3518" y="1646179"/>
            <a:ext cx="477100" cy="474219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267449" y="180246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165051" y="1815484"/>
            <a:ext cx="3514851" cy="1732612"/>
          </a:xfrm>
          <a:custGeom>
            <a:avLst/>
            <a:gdLst>
              <a:gd name="connsiteX0" fmla="*/ 147790 w 2423754"/>
              <a:gd name="connsiteY0" fmla="*/ 123158 h 1202024"/>
              <a:gd name="connsiteX1" fmla="*/ 2423754 w 2423754"/>
              <a:gd name="connsiteY1" fmla="*/ 0 h 1202024"/>
              <a:gd name="connsiteX2" fmla="*/ 2423754 w 2423754"/>
              <a:gd name="connsiteY2" fmla="*/ 1202025 h 1202024"/>
              <a:gd name="connsiteX3" fmla="*/ 0 w 2423754"/>
              <a:gd name="connsiteY3" fmla="*/ 1202025 h 1202024"/>
            </a:gdLst>
            <a:ahLst/>
            <a:cxnLst/>
            <a:rect l="l" t="t" r="r" b="b"/>
            <a:pathLst>
              <a:path w="2423754" h="1202024">
                <a:moveTo>
                  <a:pt x="147790" y="123158"/>
                </a:moveTo>
                <a:lnTo>
                  <a:pt x="2423754" y="0"/>
                </a:lnTo>
                <a:lnTo>
                  <a:pt x="2423754" y="1202025"/>
                </a:lnTo>
                <a:lnTo>
                  <a:pt x="0" y="1202025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580881" y="2060660"/>
            <a:ext cx="2800744" cy="5708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平滑损失的计算方法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580881" y="2632880"/>
            <a:ext cx="2800744" cy="69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02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采用特定的平滑损失公式，计算显著性图的平滑程度，如梯度惩罚等。
平滑损失的计算方法需简单高效，不影响模型训练速度。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960663" y="3754854"/>
            <a:ext cx="3189799" cy="2000077"/>
          </a:xfrm>
          <a:custGeom>
            <a:avLst/>
            <a:gdLst>
              <a:gd name="connsiteX0" fmla="*/ 0 w 2199606"/>
              <a:gd name="connsiteY0" fmla="*/ 560781 h 1387582"/>
              <a:gd name="connsiteX1" fmla="*/ 2199607 w 2199606"/>
              <a:gd name="connsiteY1" fmla="*/ 1387583 h 1387582"/>
              <a:gd name="connsiteX2" fmla="*/ 913013 w 2199606"/>
              <a:gd name="connsiteY2" fmla="*/ 108379 h 1387582"/>
              <a:gd name="connsiteX3" fmla="*/ 113306 w 2199606"/>
              <a:gd name="connsiteY3" fmla="*/ 0 h 1387582"/>
              <a:gd name="connsiteX4" fmla="*/ 0 w 2199606"/>
              <a:gd name="connsiteY4" fmla="*/ 560781 h 1387582"/>
            </a:gdLst>
            <a:ahLst/>
            <a:cxnLst/>
            <a:rect l="l" t="t" r="r" b="b"/>
            <a:pathLst>
              <a:path w="2199606" h="1387582">
                <a:moveTo>
                  <a:pt x="0" y="560781"/>
                </a:moveTo>
                <a:lnTo>
                  <a:pt x="2199607" y="1387583"/>
                </a:lnTo>
                <a:lnTo>
                  <a:pt x="913013" y="108379"/>
                </a:lnTo>
                <a:lnTo>
                  <a:pt x="113306" y="0"/>
                </a:lnTo>
                <a:lnTo>
                  <a:pt x="0" y="560781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928676" y="420812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928676" y="420812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noFill/>
          <a:ln w="820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826278" y="4219960"/>
            <a:ext cx="3514851" cy="1732612"/>
          </a:xfrm>
          <a:custGeom>
            <a:avLst/>
            <a:gdLst>
              <a:gd name="connsiteX0" fmla="*/ 147790 w 2423754"/>
              <a:gd name="connsiteY0" fmla="*/ 123158 h 1202024"/>
              <a:gd name="connsiteX1" fmla="*/ 2423754 w 2423754"/>
              <a:gd name="connsiteY1" fmla="*/ 0 h 1202024"/>
              <a:gd name="connsiteX2" fmla="*/ 2423754 w 2423754"/>
              <a:gd name="connsiteY2" fmla="*/ 1202025 h 1202024"/>
              <a:gd name="connsiteX3" fmla="*/ 0 w 2423754"/>
              <a:gd name="connsiteY3" fmla="*/ 1202025 h 1202024"/>
            </a:gdLst>
            <a:ahLst/>
            <a:cxnLst/>
            <a:rect l="l" t="t" r="r" b="b"/>
            <a:pathLst>
              <a:path w="2423754" h="1202024">
                <a:moveTo>
                  <a:pt x="147790" y="123158"/>
                </a:moveTo>
                <a:lnTo>
                  <a:pt x="2423754" y="0"/>
                </a:lnTo>
                <a:lnTo>
                  <a:pt x="2423754" y="1202025"/>
                </a:lnTo>
                <a:lnTo>
                  <a:pt x="0" y="1202025"/>
                </a:lnTo>
                <a:close/>
              </a:path>
            </a:pathLst>
          </a:custGeom>
          <a:noFill/>
          <a:ln w="820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242107" y="4433278"/>
            <a:ext cx="2800744" cy="5708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平滑损失与其他损失的结合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242108" y="5034087"/>
            <a:ext cx="2800744" cy="69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02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将平滑损失与其他损失函数结合，形成综合损失函数，指导模型优化。
平滑损失的权重需根据实验结果调整，以达到最佳性能。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220471" y="3972208"/>
            <a:ext cx="511542" cy="531922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平滑损失模块(smoothness/)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340419" y="1352024"/>
            <a:ext cx="3466746" cy="3692940"/>
          </a:xfrm>
          <a:prstGeom prst="roundRect">
            <a:avLst>
              <a:gd name="adj" fmla="val 3915"/>
            </a:avLst>
          </a:prstGeom>
          <a:solidFill>
            <a:schemeClr val="bg1"/>
          </a:solidFill>
          <a:ln w="28575" cap="sq">
            <a:noFill/>
            <a:miter/>
          </a:ln>
          <a:effectLst>
            <a:outerShdw blurRad="279400" dist="38100" dir="2700000" sx="99000" sy="99000" algn="tl" rotWithShape="0">
              <a:schemeClr val="accent1"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311461" y="1130300"/>
            <a:ext cx="3503393" cy="852075"/>
          </a:xfrm>
          <a:custGeom>
            <a:avLst/>
            <a:gdLst>
              <a:gd name="connsiteX0" fmla="*/ 1311877 w 2623752"/>
              <a:gd name="connsiteY0" fmla="*/ 0 h 715575"/>
              <a:gd name="connsiteX1" fmla="*/ 1351859 w 2623752"/>
              <a:gd name="connsiteY1" fmla="*/ 16561 h 715575"/>
              <a:gd name="connsiteX2" fmla="*/ 1448892 w 2623752"/>
              <a:gd name="connsiteY2" fmla="*/ 113595 h 715575"/>
              <a:gd name="connsiteX3" fmla="*/ 2523420 w 2623752"/>
              <a:gd name="connsiteY3" fmla="*/ 113595 h 715575"/>
              <a:gd name="connsiteX4" fmla="*/ 2623752 w 2623752"/>
              <a:gd name="connsiteY4" fmla="*/ 213927 h 715575"/>
              <a:gd name="connsiteX5" fmla="*/ 2623752 w 2623752"/>
              <a:gd name="connsiteY5" fmla="*/ 615243 h 715575"/>
              <a:gd name="connsiteX6" fmla="*/ 2523420 w 2623752"/>
              <a:gd name="connsiteY6" fmla="*/ 715575 h 715575"/>
              <a:gd name="connsiteX7" fmla="*/ 100332 w 2623752"/>
              <a:gd name="connsiteY7" fmla="*/ 715575 h 715575"/>
              <a:gd name="connsiteX8" fmla="*/ 0 w 2623752"/>
              <a:gd name="connsiteY8" fmla="*/ 615243 h 715575"/>
              <a:gd name="connsiteX9" fmla="*/ 0 w 2623752"/>
              <a:gd name="connsiteY9" fmla="*/ 213927 h 715575"/>
              <a:gd name="connsiteX10" fmla="*/ 100332 w 2623752"/>
              <a:gd name="connsiteY10" fmla="*/ 113595 h 715575"/>
              <a:gd name="connsiteX11" fmla="*/ 1174861 w 2623752"/>
              <a:gd name="connsiteY11" fmla="*/ 113595 h 715575"/>
              <a:gd name="connsiteX12" fmla="*/ 1271895 w 2623752"/>
              <a:gd name="connsiteY12" fmla="*/ 16561 h 715575"/>
              <a:gd name="connsiteX13" fmla="*/ 1311877 w 2623752"/>
              <a:gd name="connsiteY13" fmla="*/ 0 h 715575"/>
            </a:gdLst>
            <a:ahLst/>
            <a:cxnLst/>
            <a:rect l="l" t="t" r="r" b="b"/>
            <a:pathLst>
              <a:path w="2623752" h="715575">
                <a:moveTo>
                  <a:pt x="1311877" y="0"/>
                </a:moveTo>
                <a:cubicBezTo>
                  <a:pt x="1326347" y="0"/>
                  <a:pt x="1340818" y="5520"/>
                  <a:pt x="1351859" y="16561"/>
                </a:cubicBezTo>
                <a:lnTo>
                  <a:pt x="1448892" y="113595"/>
                </a:lnTo>
                <a:lnTo>
                  <a:pt x="2523420" y="113595"/>
                </a:lnTo>
                <a:cubicBezTo>
                  <a:pt x="2578832" y="113595"/>
                  <a:pt x="2623752" y="158515"/>
                  <a:pt x="2623752" y="213927"/>
                </a:cubicBezTo>
                <a:lnTo>
                  <a:pt x="2623752" y="615243"/>
                </a:lnTo>
                <a:cubicBezTo>
                  <a:pt x="2623752" y="670655"/>
                  <a:pt x="2578832" y="715575"/>
                  <a:pt x="2523420" y="715575"/>
                </a:cubicBezTo>
                <a:lnTo>
                  <a:pt x="100332" y="715575"/>
                </a:lnTo>
                <a:cubicBezTo>
                  <a:pt x="44920" y="715575"/>
                  <a:pt x="0" y="670655"/>
                  <a:pt x="0" y="615243"/>
                </a:cubicBezTo>
                <a:lnTo>
                  <a:pt x="0" y="213927"/>
                </a:lnTo>
                <a:cubicBezTo>
                  <a:pt x="0" y="158515"/>
                  <a:pt x="44920" y="113595"/>
                  <a:pt x="100332" y="113595"/>
                </a:cubicBezTo>
                <a:lnTo>
                  <a:pt x="1174861" y="113595"/>
                </a:lnTo>
                <a:lnTo>
                  <a:pt x="1271895" y="16561"/>
                </a:lnTo>
                <a:cubicBezTo>
                  <a:pt x="1282935" y="5520"/>
                  <a:pt x="1297406" y="0"/>
                  <a:pt x="13118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47008" y="2204940"/>
            <a:ext cx="3466746" cy="3692940"/>
          </a:xfrm>
          <a:prstGeom prst="roundRect">
            <a:avLst>
              <a:gd name="adj" fmla="val 3915"/>
            </a:avLst>
          </a:prstGeom>
          <a:solidFill>
            <a:schemeClr val="bg1"/>
          </a:solidFill>
          <a:ln w="28575" cap="sq">
            <a:noFill/>
            <a:miter/>
          </a:ln>
          <a:effectLst>
            <a:outerShdw blurRad="279400" dist="38100" dir="2700000" sx="99000" sy="99000" algn="tl" rotWithShape="0">
              <a:schemeClr val="accent1"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28684" y="1997088"/>
            <a:ext cx="3503393" cy="852075"/>
          </a:xfrm>
          <a:custGeom>
            <a:avLst/>
            <a:gdLst>
              <a:gd name="connsiteX0" fmla="*/ 1311877 w 2623752"/>
              <a:gd name="connsiteY0" fmla="*/ 0 h 715575"/>
              <a:gd name="connsiteX1" fmla="*/ 1351859 w 2623752"/>
              <a:gd name="connsiteY1" fmla="*/ 16561 h 715575"/>
              <a:gd name="connsiteX2" fmla="*/ 1448892 w 2623752"/>
              <a:gd name="connsiteY2" fmla="*/ 113595 h 715575"/>
              <a:gd name="connsiteX3" fmla="*/ 2523420 w 2623752"/>
              <a:gd name="connsiteY3" fmla="*/ 113595 h 715575"/>
              <a:gd name="connsiteX4" fmla="*/ 2623752 w 2623752"/>
              <a:gd name="connsiteY4" fmla="*/ 213927 h 715575"/>
              <a:gd name="connsiteX5" fmla="*/ 2623752 w 2623752"/>
              <a:gd name="connsiteY5" fmla="*/ 615243 h 715575"/>
              <a:gd name="connsiteX6" fmla="*/ 2523420 w 2623752"/>
              <a:gd name="connsiteY6" fmla="*/ 715575 h 715575"/>
              <a:gd name="connsiteX7" fmla="*/ 100332 w 2623752"/>
              <a:gd name="connsiteY7" fmla="*/ 715575 h 715575"/>
              <a:gd name="connsiteX8" fmla="*/ 0 w 2623752"/>
              <a:gd name="connsiteY8" fmla="*/ 615243 h 715575"/>
              <a:gd name="connsiteX9" fmla="*/ 0 w 2623752"/>
              <a:gd name="connsiteY9" fmla="*/ 213927 h 715575"/>
              <a:gd name="connsiteX10" fmla="*/ 100332 w 2623752"/>
              <a:gd name="connsiteY10" fmla="*/ 113595 h 715575"/>
              <a:gd name="connsiteX11" fmla="*/ 1174861 w 2623752"/>
              <a:gd name="connsiteY11" fmla="*/ 113595 h 715575"/>
              <a:gd name="connsiteX12" fmla="*/ 1271895 w 2623752"/>
              <a:gd name="connsiteY12" fmla="*/ 16561 h 715575"/>
              <a:gd name="connsiteX13" fmla="*/ 1311877 w 2623752"/>
              <a:gd name="connsiteY13" fmla="*/ 0 h 715575"/>
            </a:gdLst>
            <a:ahLst/>
            <a:cxnLst/>
            <a:rect l="l" t="t" r="r" b="b"/>
            <a:pathLst>
              <a:path w="2623752" h="715575">
                <a:moveTo>
                  <a:pt x="1311877" y="0"/>
                </a:moveTo>
                <a:cubicBezTo>
                  <a:pt x="1326347" y="0"/>
                  <a:pt x="1340818" y="5520"/>
                  <a:pt x="1351859" y="16561"/>
                </a:cubicBezTo>
                <a:lnTo>
                  <a:pt x="1448892" y="113595"/>
                </a:lnTo>
                <a:lnTo>
                  <a:pt x="2523420" y="113595"/>
                </a:lnTo>
                <a:cubicBezTo>
                  <a:pt x="2578832" y="113595"/>
                  <a:pt x="2623752" y="158515"/>
                  <a:pt x="2623752" y="213927"/>
                </a:cubicBezTo>
                <a:lnTo>
                  <a:pt x="2623752" y="615243"/>
                </a:lnTo>
                <a:cubicBezTo>
                  <a:pt x="2623752" y="670655"/>
                  <a:pt x="2578832" y="715575"/>
                  <a:pt x="2523420" y="715575"/>
                </a:cubicBezTo>
                <a:lnTo>
                  <a:pt x="100332" y="715575"/>
                </a:lnTo>
                <a:cubicBezTo>
                  <a:pt x="44920" y="715575"/>
                  <a:pt x="0" y="670655"/>
                  <a:pt x="0" y="615243"/>
                </a:cubicBezTo>
                <a:lnTo>
                  <a:pt x="0" y="213927"/>
                </a:lnTo>
                <a:cubicBezTo>
                  <a:pt x="0" y="158515"/>
                  <a:pt x="44920" y="113595"/>
                  <a:pt x="100332" y="113595"/>
                </a:cubicBezTo>
                <a:lnTo>
                  <a:pt x="1174861" y="113595"/>
                </a:lnTo>
                <a:lnTo>
                  <a:pt x="1271895" y="16561"/>
                </a:lnTo>
                <a:cubicBezTo>
                  <a:pt x="1282935" y="5520"/>
                  <a:pt x="1297406" y="0"/>
                  <a:pt x="13118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12463" y="3055621"/>
            <a:ext cx="3135836" cy="2575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收集多种数据集，如公共数据集和自建数据集，丰富数据资源。
数据集的来源需多样化，保证数据的多样性和代表性。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20115" y="2236697"/>
            <a:ext cx="3320535" cy="508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数据集的来源与收集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05874" y="2202705"/>
            <a:ext cx="3135836" cy="2575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制定涂鸦标注规范，确保标注数据的质量和一致性。
数据标注质量直接影响模型性能，需严格把控。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13526" y="1383781"/>
            <a:ext cx="3320535" cy="508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数据标注规范与质量控制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33831" y="2204940"/>
            <a:ext cx="3466746" cy="3692940"/>
          </a:xfrm>
          <a:prstGeom prst="roundRect">
            <a:avLst>
              <a:gd name="adj" fmla="val 3915"/>
            </a:avLst>
          </a:prstGeom>
          <a:solidFill>
            <a:schemeClr val="bg1"/>
          </a:solidFill>
          <a:ln w="28575" cap="sq">
            <a:noFill/>
            <a:miter/>
          </a:ln>
          <a:effectLst>
            <a:outerShdw blurRad="279400" dist="38100" dir="2700000" sx="99000" sy="99000" algn="tl" rotWithShape="0">
              <a:schemeClr val="accent1"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15507" y="1997088"/>
            <a:ext cx="3503393" cy="852075"/>
          </a:xfrm>
          <a:custGeom>
            <a:avLst/>
            <a:gdLst>
              <a:gd name="connsiteX0" fmla="*/ 1311877 w 2623752"/>
              <a:gd name="connsiteY0" fmla="*/ 0 h 715575"/>
              <a:gd name="connsiteX1" fmla="*/ 1351859 w 2623752"/>
              <a:gd name="connsiteY1" fmla="*/ 16561 h 715575"/>
              <a:gd name="connsiteX2" fmla="*/ 1448893 w 2623752"/>
              <a:gd name="connsiteY2" fmla="*/ 113595 h 715575"/>
              <a:gd name="connsiteX3" fmla="*/ 2523420 w 2623752"/>
              <a:gd name="connsiteY3" fmla="*/ 113595 h 715575"/>
              <a:gd name="connsiteX4" fmla="*/ 2623752 w 2623752"/>
              <a:gd name="connsiteY4" fmla="*/ 213927 h 715575"/>
              <a:gd name="connsiteX5" fmla="*/ 2623752 w 2623752"/>
              <a:gd name="connsiteY5" fmla="*/ 615243 h 715575"/>
              <a:gd name="connsiteX6" fmla="*/ 2523420 w 2623752"/>
              <a:gd name="connsiteY6" fmla="*/ 715575 h 715575"/>
              <a:gd name="connsiteX7" fmla="*/ 100332 w 2623752"/>
              <a:gd name="connsiteY7" fmla="*/ 715575 h 715575"/>
              <a:gd name="connsiteX8" fmla="*/ 0 w 2623752"/>
              <a:gd name="connsiteY8" fmla="*/ 615243 h 715575"/>
              <a:gd name="connsiteX9" fmla="*/ 0 w 2623752"/>
              <a:gd name="connsiteY9" fmla="*/ 213927 h 715575"/>
              <a:gd name="connsiteX10" fmla="*/ 100332 w 2623752"/>
              <a:gd name="connsiteY10" fmla="*/ 113595 h 715575"/>
              <a:gd name="connsiteX11" fmla="*/ 1174861 w 2623752"/>
              <a:gd name="connsiteY11" fmla="*/ 113595 h 715575"/>
              <a:gd name="connsiteX12" fmla="*/ 1271895 w 2623752"/>
              <a:gd name="connsiteY12" fmla="*/ 16561 h 715575"/>
              <a:gd name="connsiteX13" fmla="*/ 1311877 w 2623752"/>
              <a:gd name="connsiteY13" fmla="*/ 0 h 715575"/>
            </a:gdLst>
            <a:ahLst/>
            <a:cxnLst/>
            <a:rect l="l" t="t" r="r" b="b"/>
            <a:pathLst>
              <a:path w="2623752" h="715575">
                <a:moveTo>
                  <a:pt x="1311877" y="0"/>
                </a:moveTo>
                <a:cubicBezTo>
                  <a:pt x="1326347" y="0"/>
                  <a:pt x="1340818" y="5520"/>
                  <a:pt x="1351859" y="16561"/>
                </a:cubicBezTo>
                <a:lnTo>
                  <a:pt x="1448893" y="113595"/>
                </a:lnTo>
                <a:lnTo>
                  <a:pt x="2523420" y="113595"/>
                </a:lnTo>
                <a:cubicBezTo>
                  <a:pt x="2578832" y="113595"/>
                  <a:pt x="2623752" y="158515"/>
                  <a:pt x="2623752" y="213927"/>
                </a:cubicBezTo>
                <a:lnTo>
                  <a:pt x="2623752" y="615243"/>
                </a:lnTo>
                <a:cubicBezTo>
                  <a:pt x="2623752" y="670655"/>
                  <a:pt x="2578832" y="715575"/>
                  <a:pt x="2523420" y="715575"/>
                </a:cubicBezTo>
                <a:lnTo>
                  <a:pt x="100332" y="715575"/>
                </a:lnTo>
                <a:cubicBezTo>
                  <a:pt x="44920" y="715575"/>
                  <a:pt x="0" y="670655"/>
                  <a:pt x="0" y="615243"/>
                </a:cubicBezTo>
                <a:lnTo>
                  <a:pt x="0" y="213927"/>
                </a:lnTo>
                <a:cubicBezTo>
                  <a:pt x="0" y="158515"/>
                  <a:pt x="44920" y="113595"/>
                  <a:pt x="100332" y="113595"/>
                </a:cubicBezTo>
                <a:lnTo>
                  <a:pt x="1174861" y="113595"/>
                </a:lnTo>
                <a:lnTo>
                  <a:pt x="1271895" y="16561"/>
                </a:lnTo>
                <a:cubicBezTo>
                  <a:pt x="1282936" y="5520"/>
                  <a:pt x="1297406" y="0"/>
                  <a:pt x="13118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99286" y="3055621"/>
            <a:ext cx="3135836" cy="2575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定期更新数据集，添加新的数据样本，提高模型的泛化能力。
提供数据集维护工具，方便用户管理和更新数据集。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06938" y="2236697"/>
            <a:ext cx="3320535" cy="508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数据集的更新与维护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数据集(data/)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39341" y="1783569"/>
            <a:ext cx="3384451" cy="4391877"/>
          </a:xfrm>
          <a:prstGeom prst="roundRect">
            <a:avLst>
              <a:gd name="adj" fmla="val 6600"/>
            </a:avLst>
          </a:prstGeom>
          <a:solidFill>
            <a:schemeClr val="bg1"/>
          </a:solidFill>
          <a:ln w="12043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miter/>
          </a:ln>
          <a:effectLst>
            <a:outerShdw blurRad="50800" dist="38100" dir="8100000" algn="tr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39341" y="1715166"/>
            <a:ext cx="3290358" cy="464038"/>
          </a:xfrm>
          <a:prstGeom prst="roundRect">
            <a:avLst>
              <a:gd name="adj" fmla="val 17704"/>
            </a:avLst>
          </a:prstGeom>
          <a:solidFill>
            <a:schemeClr val="accent1"/>
          </a:solidFill>
          <a:ln w="19050" cap="sq">
            <a:noFill/>
            <a:miter/>
          </a:ln>
          <a:effectLst/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7565" y="2252124"/>
            <a:ext cx="2988195" cy="37115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将测试结果存储在指定目录，便于用户查询和分析。
测试结果的存储需保证完整性和一致性，方便后续研究。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47564" y="1715166"/>
            <a:ext cx="2988196" cy="3449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测试结果的存储与管理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040141" y="1773973"/>
            <a:ext cx="3384451" cy="4391877"/>
          </a:xfrm>
          <a:prstGeom prst="roundRect">
            <a:avLst>
              <a:gd name="adj" fmla="val 6600"/>
            </a:avLst>
          </a:prstGeom>
          <a:solidFill>
            <a:schemeClr val="bg1"/>
          </a:solidFill>
          <a:ln w="12043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miter/>
          </a:ln>
          <a:effectLst>
            <a:outerShdw blurRad="50800" dist="38100" dir="8100000" algn="tr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40141" y="1705570"/>
            <a:ext cx="3290358" cy="464038"/>
          </a:xfrm>
          <a:prstGeom prst="roundRect">
            <a:avLst>
              <a:gd name="adj" fmla="val 17704"/>
            </a:avLst>
          </a:prstGeom>
          <a:solidFill>
            <a:schemeClr val="accent1"/>
          </a:solidFill>
          <a:ln w="19050" cap="sq">
            <a:noFill/>
            <a:miter/>
          </a:ln>
          <a:effectLst/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48365" y="2242528"/>
            <a:ext cx="2988195" cy="37115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将测试结果以可视化的方式展示，如绘制ROC曲线、PR曲线等。
可视化展示可直观展示模型性能，便于用户理解和评估。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48364" y="1705570"/>
            <a:ext cx="2988196" cy="3449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测试结果的可视化展示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39816" y="1769211"/>
            <a:ext cx="3384451" cy="4391877"/>
          </a:xfrm>
          <a:prstGeom prst="roundRect">
            <a:avLst>
              <a:gd name="adj" fmla="val 6600"/>
            </a:avLst>
          </a:prstGeom>
          <a:solidFill>
            <a:schemeClr val="bg1"/>
          </a:solidFill>
          <a:ln w="12043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miter/>
          </a:ln>
          <a:effectLst>
            <a:outerShdw blurRad="50800" dist="38100" dir="8100000" algn="tr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82837" y="1700808"/>
            <a:ext cx="3290358" cy="464038"/>
          </a:xfrm>
          <a:prstGeom prst="roundRect">
            <a:avLst>
              <a:gd name="adj" fmla="val 17704"/>
            </a:avLst>
          </a:prstGeom>
          <a:solidFill>
            <a:schemeClr val="accent1"/>
          </a:solidFill>
          <a:ln w="19050" cap="sq">
            <a:noFill/>
            <a:miter/>
          </a:ln>
          <a:effectLst/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66802" y="2237766"/>
            <a:ext cx="2988195" cy="37115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对测试结果进行详细分析，与现有方法进行对比，展示模型的优势。
提供多种分析方法，如定性分析和定量分析，全面评估模型性能。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566802" y="1700808"/>
            <a:ext cx="2988196" cy="3449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测试结果的分析与对比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测试结果(results/)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982008" y="5318820"/>
            <a:ext cx="2793796" cy="1543752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590688" y="1787145"/>
            <a:ext cx="4601314" cy="5075428"/>
          </a:xfrm>
          <a:custGeom>
            <a:avLst/>
            <a:gdLst>
              <a:gd name="connsiteX0" fmla="*/ 2739325 w 5433659"/>
              <a:gd name="connsiteY0" fmla="*/ 70 h 5993537"/>
              <a:gd name="connsiteX1" fmla="*/ 3966624 w 5433659"/>
              <a:gd name="connsiteY1" fmla="*/ 612305 h 5993537"/>
              <a:gd name="connsiteX2" fmla="*/ 5165225 w 5433659"/>
              <a:gd name="connsiteY2" fmla="*/ 1281869 h 5993537"/>
              <a:gd name="connsiteX3" fmla="*/ 5421571 w 5433659"/>
              <a:gd name="connsiteY3" fmla="*/ 1224840 h 5993537"/>
              <a:gd name="connsiteX4" fmla="*/ 5433659 w 5433659"/>
              <a:gd name="connsiteY4" fmla="*/ 1219196 h 5993537"/>
              <a:gd name="connsiteX5" fmla="*/ 5433659 w 5433659"/>
              <a:gd name="connsiteY5" fmla="*/ 5993537 h 5993537"/>
              <a:gd name="connsiteX6" fmla="*/ 3483096 w 5433659"/>
              <a:gd name="connsiteY6" fmla="*/ 5993537 h 5993537"/>
              <a:gd name="connsiteX7" fmla="*/ 3397491 w 5433659"/>
              <a:gd name="connsiteY7" fmla="*/ 5928026 h 5993537"/>
              <a:gd name="connsiteX8" fmla="*/ 2968509 w 5433659"/>
              <a:gd name="connsiteY8" fmla="*/ 5786053 h 5993537"/>
              <a:gd name="connsiteX9" fmla="*/ 2465073 w 5433659"/>
              <a:gd name="connsiteY9" fmla="*/ 5905967 h 5993537"/>
              <a:gd name="connsiteX10" fmla="*/ 2199162 w 5433659"/>
              <a:gd name="connsiteY10" fmla="*/ 5993537 h 5993537"/>
              <a:gd name="connsiteX11" fmla="*/ 509997 w 5433659"/>
              <a:gd name="connsiteY11" fmla="*/ 5993537 h 5993537"/>
              <a:gd name="connsiteX12" fmla="*/ 470163 w 5433659"/>
              <a:gd name="connsiteY12" fmla="*/ 5973678 h 5993537"/>
              <a:gd name="connsiteX13" fmla="*/ 238986 w 5433659"/>
              <a:gd name="connsiteY13" fmla="*/ 5791240 h 5993537"/>
              <a:gd name="connsiteX14" fmla="*/ 21320 w 5433659"/>
              <a:gd name="connsiteY14" fmla="*/ 5357664 h 5993537"/>
              <a:gd name="connsiteX15" fmla="*/ 920473 w 5433659"/>
              <a:gd name="connsiteY15" fmla="*/ 3564344 h 5993537"/>
              <a:gd name="connsiteX16" fmla="*/ 976455 w 5433659"/>
              <a:gd name="connsiteY16" fmla="*/ 1868235 h 5993537"/>
              <a:gd name="connsiteX17" fmla="*/ 1313225 w 5433659"/>
              <a:gd name="connsiteY17" fmla="*/ 680009 h 5993537"/>
              <a:gd name="connsiteX18" fmla="*/ 2739325 w 5433659"/>
              <a:gd name="connsiteY18" fmla="*/ 70 h 5993537"/>
            </a:gdLst>
            <a:ahLst/>
            <a:cxnLst/>
            <a:rect l="l" t="t" r="r" b="b"/>
            <a:pathLst>
              <a:path w="5433659" h="5993537">
                <a:moveTo>
                  <a:pt x="2739325" y="70"/>
                </a:moveTo>
                <a:cubicBezTo>
                  <a:pt x="3235890" y="-5117"/>
                  <a:pt x="3625947" y="280318"/>
                  <a:pt x="3966624" y="612305"/>
                </a:cubicBezTo>
                <a:cubicBezTo>
                  <a:pt x="4306493" y="943550"/>
                  <a:pt x="4645418" y="1320134"/>
                  <a:pt x="5165225" y="1281869"/>
                </a:cubicBezTo>
                <a:cubicBezTo>
                  <a:pt x="5258202" y="1275017"/>
                  <a:pt x="5343127" y="1255087"/>
                  <a:pt x="5421571" y="1224840"/>
                </a:cubicBezTo>
                <a:lnTo>
                  <a:pt x="5433659" y="1219196"/>
                </a:lnTo>
                <a:lnTo>
                  <a:pt x="5433659" y="5993537"/>
                </a:lnTo>
                <a:lnTo>
                  <a:pt x="3483096" y="5993537"/>
                </a:lnTo>
                <a:lnTo>
                  <a:pt x="3397491" y="5928026"/>
                </a:lnTo>
                <a:cubicBezTo>
                  <a:pt x="3270718" y="5839847"/>
                  <a:pt x="3131404" y="5781001"/>
                  <a:pt x="2968509" y="5786053"/>
                </a:cubicBezTo>
                <a:cubicBezTo>
                  <a:pt x="2795307" y="5791442"/>
                  <a:pt x="2629045" y="5849917"/>
                  <a:pt x="2465073" y="5905967"/>
                </a:cubicBezTo>
                <a:lnTo>
                  <a:pt x="2199162" y="5993537"/>
                </a:lnTo>
                <a:lnTo>
                  <a:pt x="509997" y="5993537"/>
                </a:lnTo>
                <a:lnTo>
                  <a:pt x="470163" y="5973678"/>
                </a:lnTo>
                <a:cubicBezTo>
                  <a:pt x="384108" y="5923769"/>
                  <a:pt x="305848" y="5863273"/>
                  <a:pt x="238986" y="5791240"/>
                </a:cubicBezTo>
                <a:cubicBezTo>
                  <a:pt x="132949" y="5676918"/>
                  <a:pt x="55543" y="5533762"/>
                  <a:pt x="21320" y="5357664"/>
                </a:cubicBezTo>
                <a:cubicBezTo>
                  <a:pt x="-120690" y="4629625"/>
                  <a:pt x="476859" y="4049726"/>
                  <a:pt x="920473" y="3564344"/>
                </a:cubicBezTo>
                <a:cubicBezTo>
                  <a:pt x="1421080" y="3016041"/>
                  <a:pt x="1051907" y="2485455"/>
                  <a:pt x="976455" y="1868235"/>
                </a:cubicBezTo>
                <a:cubicBezTo>
                  <a:pt x="923707" y="1435602"/>
                  <a:pt x="1029541" y="1015297"/>
                  <a:pt x="1313225" y="680009"/>
                </a:cubicBezTo>
                <a:cubicBezTo>
                  <a:pt x="1662121" y="267586"/>
                  <a:pt x="2197354" y="5998"/>
                  <a:pt x="2739325" y="7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" y="4573"/>
            <a:ext cx="4688411" cy="3783320"/>
          </a:xfrm>
          <a:custGeom>
            <a:avLst/>
            <a:gdLst>
              <a:gd name="connsiteX0" fmla="*/ 4793264 w 4793264"/>
              <a:gd name="connsiteY0" fmla="*/ 0 h 3818764"/>
              <a:gd name="connsiteX1" fmla="*/ 1171644 w 4793264"/>
              <a:gd name="connsiteY1" fmla="*/ 0 h 3818764"/>
              <a:gd name="connsiteX2" fmla="*/ 1178074 w 4793264"/>
              <a:gd name="connsiteY2" fmla="*/ 98109 h 3818764"/>
              <a:gd name="connsiteX3" fmla="*/ 920473 w 4793264"/>
              <a:gd name="connsiteY3" fmla="*/ 712978 h 3818764"/>
              <a:gd name="connsiteX4" fmla="*/ 21320 w 4793264"/>
              <a:gd name="connsiteY4" fmla="*/ 2506298 h 3818764"/>
              <a:gd name="connsiteX5" fmla="*/ 238985 w 4793264"/>
              <a:gd name="connsiteY5" fmla="*/ 2939874 h 3818764"/>
              <a:gd name="connsiteX6" fmla="*/ 1357890 w 4793264"/>
              <a:gd name="connsiteY6" fmla="*/ 3311338 h 3818764"/>
              <a:gd name="connsiteX7" fmla="*/ 2465073 w 4793264"/>
              <a:gd name="connsiteY7" fmla="*/ 3054601 h 3818764"/>
              <a:gd name="connsiteX8" fmla="*/ 2968509 w 4793264"/>
              <a:gd name="connsiteY8" fmla="*/ 2934687 h 3818764"/>
              <a:gd name="connsiteX9" fmla="*/ 3977942 w 4793264"/>
              <a:gd name="connsiteY9" fmla="*/ 3601961 h 3818764"/>
              <a:gd name="connsiteX10" fmla="*/ 4756642 w 4793264"/>
              <a:gd name="connsiteY10" fmla="*/ 3800358 h 3818764"/>
              <a:gd name="connsiteX11" fmla="*/ 4793264 w 4793264"/>
              <a:gd name="connsiteY11" fmla="*/ 3790371 h 3818764"/>
            </a:gdLst>
            <a:ahLst/>
            <a:cxnLst/>
            <a:rect l="l" t="t" r="r" b="b"/>
            <a:pathLst>
              <a:path w="4793264" h="3818764">
                <a:moveTo>
                  <a:pt x="4793264" y="0"/>
                </a:moveTo>
                <a:lnTo>
                  <a:pt x="1171644" y="0"/>
                </a:lnTo>
                <a:lnTo>
                  <a:pt x="1178074" y="98109"/>
                </a:lnTo>
                <a:cubicBezTo>
                  <a:pt x="1173615" y="304242"/>
                  <a:pt x="1108201" y="507365"/>
                  <a:pt x="920473" y="712978"/>
                </a:cubicBezTo>
                <a:cubicBezTo>
                  <a:pt x="476859" y="1198360"/>
                  <a:pt x="-120690" y="1778259"/>
                  <a:pt x="21320" y="2506298"/>
                </a:cubicBezTo>
                <a:cubicBezTo>
                  <a:pt x="55543" y="2682396"/>
                  <a:pt x="132948" y="2825552"/>
                  <a:pt x="238985" y="2939874"/>
                </a:cubicBezTo>
                <a:cubicBezTo>
                  <a:pt x="506433" y="3228004"/>
                  <a:pt x="956245" y="3331548"/>
                  <a:pt x="1357890" y="3311338"/>
                </a:cubicBezTo>
                <a:cubicBezTo>
                  <a:pt x="1737572" y="3292475"/>
                  <a:pt x="2105398" y="3177614"/>
                  <a:pt x="2465073" y="3054601"/>
                </a:cubicBezTo>
                <a:cubicBezTo>
                  <a:pt x="2629045" y="2998551"/>
                  <a:pt x="2795307" y="2940076"/>
                  <a:pt x="2968509" y="2934687"/>
                </a:cubicBezTo>
                <a:cubicBezTo>
                  <a:pt x="3402894" y="2921213"/>
                  <a:pt x="3669601" y="3362133"/>
                  <a:pt x="3977942" y="3601961"/>
                </a:cubicBezTo>
                <a:cubicBezTo>
                  <a:pt x="4208136" y="3780889"/>
                  <a:pt x="4469320" y="3856947"/>
                  <a:pt x="4756642" y="3800358"/>
                </a:cubicBezTo>
                <a:lnTo>
                  <a:pt x="4793264" y="37903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674586">
            <a:off x="1294820" y="-123245"/>
            <a:ext cx="607147" cy="928646"/>
          </a:xfrm>
          <a:custGeom>
            <a:avLst/>
            <a:gdLst>
              <a:gd name="connsiteX0" fmla="*/ 0 w 607147"/>
              <a:gd name="connsiteY0" fmla="*/ 318047 h 928646"/>
              <a:gd name="connsiteX1" fmla="*/ 147936 w 607147"/>
              <a:gd name="connsiteY1" fmla="*/ 48472 h 928646"/>
              <a:gd name="connsiteX2" fmla="*/ 607147 w 607147"/>
              <a:gd name="connsiteY2" fmla="*/ 0 h 928646"/>
              <a:gd name="connsiteX3" fmla="*/ 509124 w 607147"/>
              <a:gd name="connsiteY3" fmla="*/ 928646 h 928646"/>
              <a:gd name="connsiteX4" fmla="*/ 258010 w 607147"/>
              <a:gd name="connsiteY4" fmla="*/ 902030 h 928646"/>
              <a:gd name="connsiteX5" fmla="*/ 323175 w 607147"/>
              <a:gd name="connsiteY5" fmla="*/ 283972 h 928646"/>
            </a:gdLst>
            <a:ahLst/>
            <a:cxnLst/>
            <a:rect l="l" t="t" r="r" b="b"/>
            <a:pathLst>
              <a:path w="607147" h="928646">
                <a:moveTo>
                  <a:pt x="0" y="318047"/>
                </a:moveTo>
                <a:lnTo>
                  <a:pt x="147936" y="48472"/>
                </a:lnTo>
                <a:lnTo>
                  <a:pt x="607147" y="0"/>
                </a:lnTo>
                <a:lnTo>
                  <a:pt x="509124" y="928646"/>
                </a:lnTo>
                <a:lnTo>
                  <a:pt x="258010" y="902030"/>
                </a:lnTo>
                <a:lnTo>
                  <a:pt x="323175" y="2839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12110" y="6200083"/>
            <a:ext cx="609504" cy="459105"/>
          </a:xfrm>
          <a:custGeom>
            <a:avLst/>
            <a:gdLst>
              <a:gd name="connsiteX0" fmla="*/ 101918 w 609504"/>
              <a:gd name="connsiteY0" fmla="*/ 459105 h 459105"/>
              <a:gd name="connsiteX1" fmla="*/ 0 w 609504"/>
              <a:gd name="connsiteY1" fmla="*/ 376714 h 459105"/>
              <a:gd name="connsiteX2" fmla="*/ 304800 w 609504"/>
              <a:gd name="connsiteY2" fmla="*/ 0 h 459105"/>
              <a:gd name="connsiteX3" fmla="*/ 609505 w 609504"/>
              <a:gd name="connsiteY3" fmla="*/ 376714 h 459105"/>
              <a:gd name="connsiteX4" fmla="*/ 507587 w 609504"/>
              <a:gd name="connsiteY4" fmla="*/ 459105 h 459105"/>
              <a:gd name="connsiteX5" fmla="*/ 304800 w 609504"/>
              <a:gd name="connsiteY5" fmla="*/ 208407 h 459105"/>
              <a:gd name="connsiteX6" fmla="*/ 101918 w 609504"/>
              <a:gd name="connsiteY6" fmla="*/ 459105 h 459105"/>
            </a:gdLst>
            <a:ahLst/>
            <a:cxnLst/>
            <a:rect l="l" t="t" r="r" b="b"/>
            <a:pathLst>
              <a:path w="609504" h="459105">
                <a:moveTo>
                  <a:pt x="101918" y="459105"/>
                </a:moveTo>
                <a:lnTo>
                  <a:pt x="0" y="376714"/>
                </a:lnTo>
                <a:lnTo>
                  <a:pt x="304800" y="0"/>
                </a:lnTo>
                <a:lnTo>
                  <a:pt x="609505" y="376714"/>
                </a:lnTo>
                <a:lnTo>
                  <a:pt x="507587" y="459105"/>
                </a:lnTo>
                <a:lnTo>
                  <a:pt x="304800" y="208407"/>
                </a:lnTo>
                <a:lnTo>
                  <a:pt x="101918" y="45910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7932" y="5265977"/>
            <a:ext cx="1122265" cy="1122264"/>
          </a:xfrm>
          <a:custGeom>
            <a:avLst/>
            <a:gdLst>
              <a:gd name="connsiteX0" fmla="*/ 139065 w 273272"/>
              <a:gd name="connsiteY0" fmla="*/ 273272 h 273272"/>
              <a:gd name="connsiteX1" fmla="*/ 0 w 273272"/>
              <a:gd name="connsiteY1" fmla="*/ 139065 h 273272"/>
              <a:gd name="connsiteX2" fmla="*/ 134207 w 273272"/>
              <a:gd name="connsiteY2" fmla="*/ 0 h 273272"/>
              <a:gd name="connsiteX3" fmla="*/ 273272 w 273272"/>
              <a:gd name="connsiteY3" fmla="*/ 134207 h 273272"/>
              <a:gd name="connsiteX4" fmla="*/ 139065 w 273272"/>
              <a:gd name="connsiteY4" fmla="*/ 273272 h 273272"/>
              <a:gd name="connsiteX5" fmla="*/ 52959 w 273272"/>
              <a:gd name="connsiteY5" fmla="*/ 138113 h 273272"/>
              <a:gd name="connsiteX6" fmla="*/ 138113 w 273272"/>
              <a:gd name="connsiteY6" fmla="*/ 220313 h 273272"/>
              <a:gd name="connsiteX7" fmla="*/ 220313 w 273272"/>
              <a:gd name="connsiteY7" fmla="*/ 135160 h 273272"/>
              <a:gd name="connsiteX8" fmla="*/ 135160 w 273272"/>
              <a:gd name="connsiteY8" fmla="*/ 52959 h 273272"/>
              <a:gd name="connsiteX9" fmla="*/ 52959 w 273272"/>
              <a:gd name="connsiteY9" fmla="*/ 138113 h 273272"/>
            </a:gdLst>
            <a:ahLst/>
            <a:cxnLst/>
            <a:rect l="l" t="t" r="r" b="b"/>
            <a:pathLst>
              <a:path w="273272" h="273272">
                <a:moveTo>
                  <a:pt x="139065" y="273272"/>
                </a:moveTo>
                <a:lnTo>
                  <a:pt x="0" y="139065"/>
                </a:lnTo>
                <a:lnTo>
                  <a:pt x="134207" y="0"/>
                </a:lnTo>
                <a:lnTo>
                  <a:pt x="273272" y="134207"/>
                </a:lnTo>
                <a:lnTo>
                  <a:pt x="139065" y="273272"/>
                </a:lnTo>
                <a:close/>
                <a:moveTo>
                  <a:pt x="52959" y="138113"/>
                </a:moveTo>
                <a:lnTo>
                  <a:pt x="138113" y="220313"/>
                </a:lnTo>
                <a:lnTo>
                  <a:pt x="220313" y="135160"/>
                </a:lnTo>
                <a:lnTo>
                  <a:pt x="135160" y="52959"/>
                </a:lnTo>
                <a:lnTo>
                  <a:pt x="52959" y="1381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69848" y="128029"/>
            <a:ext cx="671008" cy="671008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11035" y="6051330"/>
            <a:ext cx="616651" cy="616651"/>
          </a:xfrm>
          <a:custGeom>
            <a:avLst/>
            <a:gdLst>
              <a:gd name="connsiteX0" fmla="*/ 180308 w 249745"/>
              <a:gd name="connsiteY0" fmla="*/ 249746 h 249745"/>
              <a:gd name="connsiteX1" fmla="*/ 0 w 249745"/>
              <a:gd name="connsiteY1" fmla="*/ 180308 h 249745"/>
              <a:gd name="connsiteX2" fmla="*/ 69437 w 249745"/>
              <a:gd name="connsiteY2" fmla="*/ 0 h 249745"/>
              <a:gd name="connsiteX3" fmla="*/ 249746 w 249745"/>
              <a:gd name="connsiteY3" fmla="*/ 69437 h 249745"/>
              <a:gd name="connsiteX4" fmla="*/ 180308 w 249745"/>
              <a:gd name="connsiteY4" fmla="*/ 249746 h 249745"/>
              <a:gd name="connsiteX5" fmla="*/ 48387 w 249745"/>
              <a:gd name="connsiteY5" fmla="*/ 158782 h 249745"/>
              <a:gd name="connsiteX6" fmla="*/ 158782 w 249745"/>
              <a:gd name="connsiteY6" fmla="*/ 201358 h 249745"/>
              <a:gd name="connsiteX7" fmla="*/ 201359 w 249745"/>
              <a:gd name="connsiteY7" fmla="*/ 90869 h 249745"/>
              <a:gd name="connsiteX8" fmla="*/ 90964 w 249745"/>
              <a:gd name="connsiteY8" fmla="*/ 48292 h 249745"/>
              <a:gd name="connsiteX9" fmla="*/ 48387 w 249745"/>
              <a:gd name="connsiteY9" fmla="*/ 158782 h 249745"/>
            </a:gdLst>
            <a:ahLst/>
            <a:cxnLst/>
            <a:rect l="l" t="t" r="r" b="b"/>
            <a:pathLst>
              <a:path w="249745" h="249745">
                <a:moveTo>
                  <a:pt x="180308" y="249746"/>
                </a:moveTo>
                <a:lnTo>
                  <a:pt x="0" y="180308"/>
                </a:lnTo>
                <a:lnTo>
                  <a:pt x="69437" y="0"/>
                </a:lnTo>
                <a:lnTo>
                  <a:pt x="249746" y="69437"/>
                </a:lnTo>
                <a:lnTo>
                  <a:pt x="180308" y="249746"/>
                </a:lnTo>
                <a:close/>
                <a:moveTo>
                  <a:pt x="48387" y="158782"/>
                </a:moveTo>
                <a:lnTo>
                  <a:pt x="158782" y="201358"/>
                </a:lnTo>
                <a:lnTo>
                  <a:pt x="201359" y="90869"/>
                </a:lnTo>
                <a:lnTo>
                  <a:pt x="90964" y="48292"/>
                </a:lnTo>
                <a:lnTo>
                  <a:pt x="48387" y="15878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27951" y="6264624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94315" y="2393224"/>
            <a:ext cx="657479" cy="657479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-544953" y="3739332"/>
            <a:ext cx="2235321" cy="1139151"/>
          </a:xfrm>
          <a:prstGeom prst="triangle">
            <a:avLst/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3568960" y="5756591"/>
            <a:ext cx="1264298" cy="84286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5565476" y="4572"/>
            <a:ext cx="2844831" cy="979813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674865" y="4572"/>
            <a:ext cx="517136" cy="1137666"/>
          </a:xfrm>
          <a:custGeom>
            <a:avLst/>
            <a:gdLst>
              <a:gd name="connsiteX0" fmla="*/ 449090 w 517136"/>
              <a:gd name="connsiteY0" fmla="*/ 0 h 1137666"/>
              <a:gd name="connsiteX1" fmla="*/ 0 w 517136"/>
              <a:gd name="connsiteY1" fmla="*/ 0 h 1137666"/>
              <a:gd name="connsiteX2" fmla="*/ 0 w 517136"/>
              <a:gd name="connsiteY2" fmla="*/ 1137666 h 1137666"/>
              <a:gd name="connsiteX3" fmla="*/ 25160 w 517136"/>
              <a:gd name="connsiteY3" fmla="*/ 1127575 h 1137666"/>
              <a:gd name="connsiteX4" fmla="*/ 517136 w 517136"/>
              <a:gd name="connsiteY4" fmla="*/ 334078 h 1137666"/>
              <a:gd name="connsiteX5" fmla="*/ 470608 w 517136"/>
              <a:gd name="connsiteY5" fmla="*/ 50059 h 1137666"/>
            </a:gdLst>
            <a:ahLst/>
            <a:cxnLst/>
            <a:rect l="l" t="t" r="r" b="b"/>
            <a:pathLst>
              <a:path w="517136" h="1137666">
                <a:moveTo>
                  <a:pt x="449090" y="0"/>
                </a:moveTo>
                <a:lnTo>
                  <a:pt x="0" y="0"/>
                </a:lnTo>
                <a:lnTo>
                  <a:pt x="0" y="1137666"/>
                </a:lnTo>
                <a:lnTo>
                  <a:pt x="25160" y="1127575"/>
                </a:lnTo>
                <a:cubicBezTo>
                  <a:pt x="316747" y="982672"/>
                  <a:pt x="517136" y="681777"/>
                  <a:pt x="517136" y="334078"/>
                </a:cubicBezTo>
                <a:cubicBezTo>
                  <a:pt x="517136" y="234736"/>
                  <a:pt x="500778" y="139214"/>
                  <a:pt x="470608" y="500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70731" y="6309789"/>
            <a:ext cx="437041" cy="437041"/>
          </a:xfrm>
          <a:custGeom>
            <a:avLst/>
            <a:gdLst>
              <a:gd name="connsiteX0" fmla="*/ 979932 w 979931"/>
              <a:gd name="connsiteY0" fmla="*/ 489966 h 979931"/>
              <a:gd name="connsiteX1" fmla="*/ 489966 w 979931"/>
              <a:gd name="connsiteY1" fmla="*/ 979932 h 979931"/>
              <a:gd name="connsiteX2" fmla="*/ 0 w 979931"/>
              <a:gd name="connsiteY2" fmla="*/ 489966 h 979931"/>
              <a:gd name="connsiteX3" fmla="*/ 489966 w 979931"/>
              <a:gd name="connsiteY3" fmla="*/ 0 h 979931"/>
              <a:gd name="connsiteX4" fmla="*/ 979932 w 979931"/>
              <a:gd name="connsiteY4" fmla="*/ 489966 h 979931"/>
            </a:gdLst>
            <a:ahLst/>
            <a:cxnLst/>
            <a:rect l="l" t="t" r="r" b="b"/>
            <a:pathLst>
              <a:path w="979931" h="979931">
                <a:moveTo>
                  <a:pt x="979932" y="489966"/>
                </a:moveTo>
                <a:cubicBezTo>
                  <a:pt x="979932" y="760571"/>
                  <a:pt x="760571" y="979932"/>
                  <a:pt x="489966" y="979932"/>
                </a:cubicBezTo>
                <a:cubicBezTo>
                  <a:pt x="219361" y="979932"/>
                  <a:pt x="0" y="760571"/>
                  <a:pt x="0" y="489966"/>
                </a:cubicBezTo>
                <a:cubicBezTo>
                  <a:pt x="0" y="219361"/>
                  <a:pt x="219361" y="0"/>
                  <a:pt x="489966" y="0"/>
                </a:cubicBezTo>
                <a:cubicBezTo>
                  <a:pt x="760571" y="0"/>
                  <a:pt x="979932" y="219361"/>
                  <a:pt x="979932" y="48996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10680677" y="1127826"/>
            <a:ext cx="912711" cy="908690"/>
          </a:xfrm>
          <a:prstGeom prst="triangle">
            <a:avLst/>
          </a:pr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-462677" y="474954"/>
            <a:ext cx="1792016" cy="860398"/>
          </a:xfrm>
          <a:custGeom>
            <a:avLst/>
            <a:gdLst>
              <a:gd name="connsiteX0" fmla="*/ 0 w 1792016"/>
              <a:gd name="connsiteY0" fmla="*/ 860398 h 860398"/>
              <a:gd name="connsiteX1" fmla="*/ 14293 w 1792016"/>
              <a:gd name="connsiteY1" fmla="*/ 718619 h 860398"/>
              <a:gd name="connsiteX2" fmla="*/ 896008 w 1792016"/>
              <a:gd name="connsiteY2" fmla="*/ 0 h 860398"/>
              <a:gd name="connsiteX3" fmla="*/ 1777723 w 1792016"/>
              <a:gd name="connsiteY3" fmla="*/ 718619 h 860398"/>
              <a:gd name="connsiteX4" fmla="*/ 1792016 w 1792016"/>
              <a:gd name="connsiteY4" fmla="*/ 860398 h 860398"/>
            </a:gdLst>
            <a:ahLst/>
            <a:cxnLst/>
            <a:rect l="l" t="t" r="r" b="b"/>
            <a:pathLst>
              <a:path w="1792016" h="860398">
                <a:moveTo>
                  <a:pt x="0" y="860398"/>
                </a:moveTo>
                <a:lnTo>
                  <a:pt x="14293" y="718619"/>
                </a:lnTo>
                <a:cubicBezTo>
                  <a:pt x="98215" y="308504"/>
                  <a:pt x="461084" y="0"/>
                  <a:pt x="896008" y="0"/>
                </a:cubicBezTo>
                <a:cubicBezTo>
                  <a:pt x="1330932" y="0"/>
                  <a:pt x="1693802" y="308504"/>
                  <a:pt x="1777723" y="718619"/>
                </a:cubicBezTo>
                <a:lnTo>
                  <a:pt x="1792016" y="86039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10588878" y="4536257"/>
            <a:ext cx="2069161" cy="1143345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V="1">
            <a:off x="4335144" y="9145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 flipV="1">
            <a:off x="2132478" y="1492905"/>
            <a:ext cx="7812284" cy="3922279"/>
          </a:xfrm>
          <a:prstGeom prst="rect">
            <a:avLst/>
          </a:prstGeom>
          <a:solidFill>
            <a:schemeClr val="accent3"/>
          </a:solidFill>
          <a:ln w="254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 flipV="1">
            <a:off x="2234538" y="1597876"/>
            <a:ext cx="7812284" cy="3922279"/>
          </a:xfrm>
          <a:prstGeom prst="rect">
            <a:avLst/>
          </a:prstGeom>
          <a:solidFill>
            <a:schemeClr val="bg1"/>
          </a:solidFill>
          <a:ln w="28575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028467" y="1462279"/>
            <a:ext cx="2224426" cy="538425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2918680" y="4810614"/>
            <a:ext cx="6444000" cy="473028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285945" y="1625352"/>
            <a:ext cx="1709471" cy="21227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126019" y="3035593"/>
            <a:ext cx="6029322" cy="16978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核心算法实现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418983" y="905534"/>
            <a:ext cx="1354033" cy="20527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855853" y="4901193"/>
            <a:ext cx="4569655" cy="3052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787784">
            <a:off x="1412091" y="3789097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787784">
            <a:off x="9082760" y="1975181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V="1">
            <a:off x="1591008" y="928863"/>
            <a:ext cx="1354033" cy="1354033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298371" y="4512174"/>
            <a:ext cx="1400378" cy="1400379"/>
          </a:xfrm>
          <a:prstGeom prst="triangle">
            <a:avLst/>
          </a:pr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3" name="标题 1"/>
          <p:cNvCxnSpPr/>
          <p:nvPr/>
        </p:nvCxnSpPr>
        <p:spPr>
          <a:xfrm>
            <a:off x="3126019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  <p:cxnSp>
        <p:nvCxnSpPr>
          <p:cNvPr id="34" name="标题 1"/>
          <p:cNvCxnSpPr/>
          <p:nvPr/>
        </p:nvCxnSpPr>
        <p:spPr>
          <a:xfrm>
            <a:off x="7448102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064053" y="3481008"/>
            <a:ext cx="404173" cy="712117"/>
          </a:xfrm>
          <a:prstGeom prst="downArrow">
            <a:avLst>
              <a:gd name="adj1" fmla="val 32461"/>
              <a:gd name="adj2" fmla="val 44154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92225" y="4619394"/>
            <a:ext cx="4777714" cy="1676631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1423" y="4288195"/>
            <a:ext cx="761221" cy="76122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9435" y="3363521"/>
            <a:ext cx="2713735" cy="721932"/>
          </a:xfrm>
          <a:prstGeom prst="roundRect">
            <a:avLst>
              <a:gd name="adj" fmla="val 23119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134799" y="3481008"/>
            <a:ext cx="404173" cy="712117"/>
          </a:xfrm>
          <a:prstGeom prst="downArrow">
            <a:avLst>
              <a:gd name="adj1" fmla="val 32461"/>
              <a:gd name="adj2" fmla="val 44154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83596" y="3416539"/>
            <a:ext cx="2306580" cy="6343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输入图像的处理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V="1">
            <a:off x="3481082" y="3363524"/>
            <a:ext cx="2713735" cy="721930"/>
          </a:xfrm>
          <a:prstGeom prst="roundRect">
            <a:avLst>
              <a:gd name="adj" fmla="val 23119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V="1">
            <a:off x="4650281" y="3269844"/>
            <a:ext cx="404173" cy="712116"/>
          </a:xfrm>
          <a:prstGeom prst="downArrow">
            <a:avLst>
              <a:gd name="adj1" fmla="val 32461"/>
              <a:gd name="adj2" fmla="val 44154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992731" y="3376667"/>
            <a:ext cx="2713735" cy="721930"/>
          </a:xfrm>
          <a:prstGeom prst="roundRect">
            <a:avLst>
              <a:gd name="adj" fmla="val 23119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V="1">
            <a:off x="8504379" y="3376668"/>
            <a:ext cx="2713735" cy="721930"/>
          </a:xfrm>
          <a:prstGeom prst="roundRect">
            <a:avLst>
              <a:gd name="adj" fmla="val 23119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9658465" y="3285405"/>
            <a:ext cx="404173" cy="712116"/>
          </a:xfrm>
          <a:prstGeom prst="downArrow">
            <a:avLst>
              <a:gd name="adj1" fmla="val 32461"/>
              <a:gd name="adj2" fmla="val 44154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99720" y="4394418"/>
            <a:ext cx="524627" cy="54877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5001" y="1354157"/>
            <a:ext cx="4777714" cy="1676631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139072" y="2555528"/>
            <a:ext cx="761221" cy="76122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206711" y="2661751"/>
            <a:ext cx="625942" cy="54877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80317" y="4619394"/>
            <a:ext cx="4777714" cy="1676631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99708" y="4288195"/>
            <a:ext cx="761221" cy="761221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367347" y="4394418"/>
            <a:ext cx="625942" cy="54877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413080" y="1355693"/>
            <a:ext cx="4777714" cy="1676631"/>
          </a:xfrm>
          <a:prstGeom prst="roundRect">
            <a:avLst>
              <a:gd name="adj" fmla="val 1078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749356" y="2555528"/>
            <a:ext cx="761221" cy="76122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0816995" y="2661751"/>
            <a:ext cx="625942" cy="54877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04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699078" y="3416539"/>
            <a:ext cx="2306580" cy="6343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边缘检测模块的作用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112850" y="3416539"/>
            <a:ext cx="2306580" cy="6343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ASPP模块的多尺度特征提取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707262" y="3416539"/>
            <a:ext cx="2306580" cy="6343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特征融合与显著性图优化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353957" y="4786274"/>
            <a:ext cx="4322993" cy="112612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57607" tIns="28804" rIns="57607" bIns="28804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171717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输入图像经过VGG16主干网络提取多尺度特征，为后续任务提供基础特征。
VGG16主干网络的特征提取能力直接影响模型性能，需保证其准确性和稳定性。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048886" y="1496338"/>
            <a:ext cx="4322993" cy="112612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57607" tIns="28804" rIns="57607" bIns="28804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171717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边缘检测模块从特征中提取边缘信息，为显著性图的优化提供辅助信息。
边缘信息可增强显著性图的边界，提高目标的定位精度。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031133" y="4786274"/>
            <a:ext cx="4322993" cy="112612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57607" tIns="28804" rIns="57607" bIns="28804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171717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ASPP模块通过空洞卷积提取多尺度特征，增强模型对不同尺度目标的检测能力。
多尺度特征提取可使模型适应不同大小的目标，提高检测精度。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6725048" y="1496340"/>
            <a:ext cx="4322993" cy="112612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57607" tIns="28804" rIns="57607" bIns="28804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171717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将边缘图和初始显著性图进行特征融合，优化最终显著性图，提高检测效果。
特征融合需充分考虑不同特征的特点，合理设计融合策略。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网络架构详解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09650" y="2132496"/>
            <a:ext cx="11160000" cy="293596"/>
          </a:xfrm>
          <a:custGeom>
            <a:avLst/>
            <a:gdLst>
              <a:gd name="connsiteX0" fmla="*/ 242259 w 9845254"/>
              <a:gd name="connsiteY0" fmla="*/ 0 h 293596"/>
              <a:gd name="connsiteX1" fmla="*/ 9602995 w 9845254"/>
              <a:gd name="connsiteY1" fmla="*/ 0 h 293596"/>
              <a:gd name="connsiteX2" fmla="*/ 9845254 w 9845254"/>
              <a:gd name="connsiteY2" fmla="*/ 242259 h 293596"/>
              <a:gd name="connsiteX3" fmla="*/ 9845254 w 9845254"/>
              <a:gd name="connsiteY3" fmla="*/ 293596 h 293596"/>
              <a:gd name="connsiteX4" fmla="*/ 9602995 w 9845254"/>
              <a:gd name="connsiteY4" fmla="*/ 51337 h 293596"/>
              <a:gd name="connsiteX5" fmla="*/ 242259 w 9845254"/>
              <a:gd name="connsiteY5" fmla="*/ 51337 h 293596"/>
              <a:gd name="connsiteX6" fmla="*/ 0 w 9845254"/>
              <a:gd name="connsiteY6" fmla="*/ 293596 h 293596"/>
              <a:gd name="connsiteX7" fmla="*/ 0 w 9845254"/>
              <a:gd name="connsiteY7" fmla="*/ 242259 h 293596"/>
              <a:gd name="connsiteX8" fmla="*/ 242259 w 9845254"/>
              <a:gd name="connsiteY8" fmla="*/ 0 h 293596"/>
            </a:gdLst>
            <a:ahLst/>
            <a:cxnLst/>
            <a:rect l="l" t="t" r="r" b="b"/>
            <a:pathLst>
              <a:path w="9845254" h="293596">
                <a:moveTo>
                  <a:pt x="242259" y="0"/>
                </a:moveTo>
                <a:lnTo>
                  <a:pt x="9602995" y="0"/>
                </a:lnTo>
                <a:cubicBezTo>
                  <a:pt x="9736791" y="0"/>
                  <a:pt x="9845254" y="108463"/>
                  <a:pt x="9845254" y="242259"/>
                </a:cubicBezTo>
                <a:lnTo>
                  <a:pt x="9845254" y="293596"/>
                </a:lnTo>
                <a:cubicBezTo>
                  <a:pt x="9845254" y="159800"/>
                  <a:pt x="9736791" y="51337"/>
                  <a:pt x="9602995" y="51337"/>
                </a:cubicBezTo>
                <a:lnTo>
                  <a:pt x="242259" y="51337"/>
                </a:lnTo>
                <a:cubicBezTo>
                  <a:pt x="108463" y="51337"/>
                  <a:pt x="0" y="159800"/>
                  <a:pt x="0" y="293596"/>
                </a:cubicBezTo>
                <a:lnTo>
                  <a:pt x="0" y="242259"/>
                </a:lnTo>
                <a:cubicBezTo>
                  <a:pt x="0" y="108463"/>
                  <a:pt x="108463" y="0"/>
                  <a:pt x="242259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09650" y="2183833"/>
            <a:ext cx="11160000" cy="3240000"/>
          </a:xfrm>
          <a:prstGeom prst="roundRect">
            <a:avLst>
              <a:gd name="adj" fmla="val 886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73250" y="3202247"/>
            <a:ext cx="324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Edge_Module通过多个卷积层和池化层提取多尺度边缘信息，提高边缘检测精度。
多尺度边缘检测可使模型适应不同复杂度的图像，增强边缘信息的完整性。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73250" y="2598720"/>
            <a:ext cx="32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Edge_Module的多尺度边缘检测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73250" y="1840567"/>
            <a:ext cx="576000" cy="57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45250" y="1984567"/>
            <a:ext cx="432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69650" y="3202247"/>
            <a:ext cx="324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ASPP通过不同空洞率的卷积操作提取多尺度特征，扩大感受野，提高模型对大目标的检测能力。
空洞空间金字塔池化可有效解决传统卷积感受野有限的问题，增强模型的适应性。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69650" y="2598720"/>
            <a:ext cx="32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ASPP的空洞空间金字塔池化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77270" y="1840567"/>
            <a:ext cx="576000" cy="57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549270" y="1984567"/>
            <a:ext cx="432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66050" y="3202246"/>
            <a:ext cx="324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特征融合通过特定操作将低级特征和高级特征结合，增强显著性图的细节和语义信息。
特征融合策略需根据模型特点和任务需求设计，提高融合效果。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066050" y="2598720"/>
            <a:ext cx="32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特征融合策略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81290" y="1840567"/>
            <a:ext cx="576000" cy="57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53290" y="1984567"/>
            <a:ext cx="432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关键组件实现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982008" y="5318820"/>
            <a:ext cx="2793796" cy="1543752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590688" y="1787145"/>
            <a:ext cx="4601314" cy="5075428"/>
          </a:xfrm>
          <a:custGeom>
            <a:avLst/>
            <a:gdLst>
              <a:gd name="connsiteX0" fmla="*/ 2739325 w 5433659"/>
              <a:gd name="connsiteY0" fmla="*/ 70 h 5993537"/>
              <a:gd name="connsiteX1" fmla="*/ 3966624 w 5433659"/>
              <a:gd name="connsiteY1" fmla="*/ 612305 h 5993537"/>
              <a:gd name="connsiteX2" fmla="*/ 5165225 w 5433659"/>
              <a:gd name="connsiteY2" fmla="*/ 1281869 h 5993537"/>
              <a:gd name="connsiteX3" fmla="*/ 5421571 w 5433659"/>
              <a:gd name="connsiteY3" fmla="*/ 1224840 h 5993537"/>
              <a:gd name="connsiteX4" fmla="*/ 5433659 w 5433659"/>
              <a:gd name="connsiteY4" fmla="*/ 1219196 h 5993537"/>
              <a:gd name="connsiteX5" fmla="*/ 5433659 w 5433659"/>
              <a:gd name="connsiteY5" fmla="*/ 5993537 h 5993537"/>
              <a:gd name="connsiteX6" fmla="*/ 3483096 w 5433659"/>
              <a:gd name="connsiteY6" fmla="*/ 5993537 h 5993537"/>
              <a:gd name="connsiteX7" fmla="*/ 3397491 w 5433659"/>
              <a:gd name="connsiteY7" fmla="*/ 5928026 h 5993537"/>
              <a:gd name="connsiteX8" fmla="*/ 2968509 w 5433659"/>
              <a:gd name="connsiteY8" fmla="*/ 5786053 h 5993537"/>
              <a:gd name="connsiteX9" fmla="*/ 2465073 w 5433659"/>
              <a:gd name="connsiteY9" fmla="*/ 5905967 h 5993537"/>
              <a:gd name="connsiteX10" fmla="*/ 2199162 w 5433659"/>
              <a:gd name="connsiteY10" fmla="*/ 5993537 h 5993537"/>
              <a:gd name="connsiteX11" fmla="*/ 509997 w 5433659"/>
              <a:gd name="connsiteY11" fmla="*/ 5993537 h 5993537"/>
              <a:gd name="connsiteX12" fmla="*/ 470163 w 5433659"/>
              <a:gd name="connsiteY12" fmla="*/ 5973678 h 5993537"/>
              <a:gd name="connsiteX13" fmla="*/ 238986 w 5433659"/>
              <a:gd name="connsiteY13" fmla="*/ 5791240 h 5993537"/>
              <a:gd name="connsiteX14" fmla="*/ 21320 w 5433659"/>
              <a:gd name="connsiteY14" fmla="*/ 5357664 h 5993537"/>
              <a:gd name="connsiteX15" fmla="*/ 920473 w 5433659"/>
              <a:gd name="connsiteY15" fmla="*/ 3564344 h 5993537"/>
              <a:gd name="connsiteX16" fmla="*/ 976455 w 5433659"/>
              <a:gd name="connsiteY16" fmla="*/ 1868235 h 5993537"/>
              <a:gd name="connsiteX17" fmla="*/ 1313225 w 5433659"/>
              <a:gd name="connsiteY17" fmla="*/ 680009 h 5993537"/>
              <a:gd name="connsiteX18" fmla="*/ 2739325 w 5433659"/>
              <a:gd name="connsiteY18" fmla="*/ 70 h 5993537"/>
            </a:gdLst>
            <a:ahLst/>
            <a:cxnLst/>
            <a:rect l="l" t="t" r="r" b="b"/>
            <a:pathLst>
              <a:path w="5433659" h="5993537">
                <a:moveTo>
                  <a:pt x="2739325" y="70"/>
                </a:moveTo>
                <a:cubicBezTo>
                  <a:pt x="3235890" y="-5117"/>
                  <a:pt x="3625947" y="280318"/>
                  <a:pt x="3966624" y="612305"/>
                </a:cubicBezTo>
                <a:cubicBezTo>
                  <a:pt x="4306493" y="943550"/>
                  <a:pt x="4645418" y="1320134"/>
                  <a:pt x="5165225" y="1281869"/>
                </a:cubicBezTo>
                <a:cubicBezTo>
                  <a:pt x="5258202" y="1275017"/>
                  <a:pt x="5343127" y="1255087"/>
                  <a:pt x="5421571" y="1224840"/>
                </a:cubicBezTo>
                <a:lnTo>
                  <a:pt x="5433659" y="1219196"/>
                </a:lnTo>
                <a:lnTo>
                  <a:pt x="5433659" y="5993537"/>
                </a:lnTo>
                <a:lnTo>
                  <a:pt x="3483096" y="5993537"/>
                </a:lnTo>
                <a:lnTo>
                  <a:pt x="3397491" y="5928026"/>
                </a:lnTo>
                <a:cubicBezTo>
                  <a:pt x="3270718" y="5839847"/>
                  <a:pt x="3131404" y="5781001"/>
                  <a:pt x="2968509" y="5786053"/>
                </a:cubicBezTo>
                <a:cubicBezTo>
                  <a:pt x="2795307" y="5791442"/>
                  <a:pt x="2629045" y="5849917"/>
                  <a:pt x="2465073" y="5905967"/>
                </a:cubicBezTo>
                <a:lnTo>
                  <a:pt x="2199162" y="5993537"/>
                </a:lnTo>
                <a:lnTo>
                  <a:pt x="509997" y="5993537"/>
                </a:lnTo>
                <a:lnTo>
                  <a:pt x="470163" y="5973678"/>
                </a:lnTo>
                <a:cubicBezTo>
                  <a:pt x="384108" y="5923769"/>
                  <a:pt x="305848" y="5863273"/>
                  <a:pt x="238986" y="5791240"/>
                </a:cubicBezTo>
                <a:cubicBezTo>
                  <a:pt x="132949" y="5676918"/>
                  <a:pt x="55543" y="5533762"/>
                  <a:pt x="21320" y="5357664"/>
                </a:cubicBezTo>
                <a:cubicBezTo>
                  <a:pt x="-120690" y="4629625"/>
                  <a:pt x="476859" y="4049726"/>
                  <a:pt x="920473" y="3564344"/>
                </a:cubicBezTo>
                <a:cubicBezTo>
                  <a:pt x="1421080" y="3016041"/>
                  <a:pt x="1051907" y="2485455"/>
                  <a:pt x="976455" y="1868235"/>
                </a:cubicBezTo>
                <a:cubicBezTo>
                  <a:pt x="923707" y="1435602"/>
                  <a:pt x="1029541" y="1015297"/>
                  <a:pt x="1313225" y="680009"/>
                </a:cubicBezTo>
                <a:cubicBezTo>
                  <a:pt x="1662121" y="267586"/>
                  <a:pt x="2197354" y="5998"/>
                  <a:pt x="2739325" y="7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" y="4573"/>
            <a:ext cx="4688411" cy="3783320"/>
          </a:xfrm>
          <a:custGeom>
            <a:avLst/>
            <a:gdLst>
              <a:gd name="connsiteX0" fmla="*/ 4793264 w 4793264"/>
              <a:gd name="connsiteY0" fmla="*/ 0 h 3818764"/>
              <a:gd name="connsiteX1" fmla="*/ 1171644 w 4793264"/>
              <a:gd name="connsiteY1" fmla="*/ 0 h 3818764"/>
              <a:gd name="connsiteX2" fmla="*/ 1178074 w 4793264"/>
              <a:gd name="connsiteY2" fmla="*/ 98109 h 3818764"/>
              <a:gd name="connsiteX3" fmla="*/ 920473 w 4793264"/>
              <a:gd name="connsiteY3" fmla="*/ 712978 h 3818764"/>
              <a:gd name="connsiteX4" fmla="*/ 21320 w 4793264"/>
              <a:gd name="connsiteY4" fmla="*/ 2506298 h 3818764"/>
              <a:gd name="connsiteX5" fmla="*/ 238985 w 4793264"/>
              <a:gd name="connsiteY5" fmla="*/ 2939874 h 3818764"/>
              <a:gd name="connsiteX6" fmla="*/ 1357890 w 4793264"/>
              <a:gd name="connsiteY6" fmla="*/ 3311338 h 3818764"/>
              <a:gd name="connsiteX7" fmla="*/ 2465073 w 4793264"/>
              <a:gd name="connsiteY7" fmla="*/ 3054601 h 3818764"/>
              <a:gd name="connsiteX8" fmla="*/ 2968509 w 4793264"/>
              <a:gd name="connsiteY8" fmla="*/ 2934687 h 3818764"/>
              <a:gd name="connsiteX9" fmla="*/ 3977942 w 4793264"/>
              <a:gd name="connsiteY9" fmla="*/ 3601961 h 3818764"/>
              <a:gd name="connsiteX10" fmla="*/ 4756642 w 4793264"/>
              <a:gd name="connsiteY10" fmla="*/ 3800358 h 3818764"/>
              <a:gd name="connsiteX11" fmla="*/ 4793264 w 4793264"/>
              <a:gd name="connsiteY11" fmla="*/ 3790371 h 3818764"/>
            </a:gdLst>
            <a:ahLst/>
            <a:cxnLst/>
            <a:rect l="l" t="t" r="r" b="b"/>
            <a:pathLst>
              <a:path w="4793264" h="3818764">
                <a:moveTo>
                  <a:pt x="4793264" y="0"/>
                </a:moveTo>
                <a:lnTo>
                  <a:pt x="1171644" y="0"/>
                </a:lnTo>
                <a:lnTo>
                  <a:pt x="1178074" y="98109"/>
                </a:lnTo>
                <a:cubicBezTo>
                  <a:pt x="1173615" y="304242"/>
                  <a:pt x="1108201" y="507365"/>
                  <a:pt x="920473" y="712978"/>
                </a:cubicBezTo>
                <a:cubicBezTo>
                  <a:pt x="476859" y="1198360"/>
                  <a:pt x="-120690" y="1778259"/>
                  <a:pt x="21320" y="2506298"/>
                </a:cubicBezTo>
                <a:cubicBezTo>
                  <a:pt x="55543" y="2682396"/>
                  <a:pt x="132948" y="2825552"/>
                  <a:pt x="238985" y="2939874"/>
                </a:cubicBezTo>
                <a:cubicBezTo>
                  <a:pt x="506433" y="3228004"/>
                  <a:pt x="956245" y="3331548"/>
                  <a:pt x="1357890" y="3311338"/>
                </a:cubicBezTo>
                <a:cubicBezTo>
                  <a:pt x="1737572" y="3292475"/>
                  <a:pt x="2105398" y="3177614"/>
                  <a:pt x="2465073" y="3054601"/>
                </a:cubicBezTo>
                <a:cubicBezTo>
                  <a:pt x="2629045" y="2998551"/>
                  <a:pt x="2795307" y="2940076"/>
                  <a:pt x="2968509" y="2934687"/>
                </a:cubicBezTo>
                <a:cubicBezTo>
                  <a:pt x="3402894" y="2921213"/>
                  <a:pt x="3669601" y="3362133"/>
                  <a:pt x="3977942" y="3601961"/>
                </a:cubicBezTo>
                <a:cubicBezTo>
                  <a:pt x="4208136" y="3780889"/>
                  <a:pt x="4469320" y="3856947"/>
                  <a:pt x="4756642" y="3800358"/>
                </a:cubicBezTo>
                <a:lnTo>
                  <a:pt x="4793264" y="37903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674586">
            <a:off x="1294820" y="-123245"/>
            <a:ext cx="607147" cy="928646"/>
          </a:xfrm>
          <a:custGeom>
            <a:avLst/>
            <a:gdLst>
              <a:gd name="connsiteX0" fmla="*/ 0 w 607147"/>
              <a:gd name="connsiteY0" fmla="*/ 318047 h 928646"/>
              <a:gd name="connsiteX1" fmla="*/ 147936 w 607147"/>
              <a:gd name="connsiteY1" fmla="*/ 48472 h 928646"/>
              <a:gd name="connsiteX2" fmla="*/ 607147 w 607147"/>
              <a:gd name="connsiteY2" fmla="*/ 0 h 928646"/>
              <a:gd name="connsiteX3" fmla="*/ 509124 w 607147"/>
              <a:gd name="connsiteY3" fmla="*/ 928646 h 928646"/>
              <a:gd name="connsiteX4" fmla="*/ 258010 w 607147"/>
              <a:gd name="connsiteY4" fmla="*/ 902030 h 928646"/>
              <a:gd name="connsiteX5" fmla="*/ 323175 w 607147"/>
              <a:gd name="connsiteY5" fmla="*/ 283972 h 928646"/>
            </a:gdLst>
            <a:ahLst/>
            <a:cxnLst/>
            <a:rect l="l" t="t" r="r" b="b"/>
            <a:pathLst>
              <a:path w="607147" h="928646">
                <a:moveTo>
                  <a:pt x="0" y="318047"/>
                </a:moveTo>
                <a:lnTo>
                  <a:pt x="147936" y="48472"/>
                </a:lnTo>
                <a:lnTo>
                  <a:pt x="607147" y="0"/>
                </a:lnTo>
                <a:lnTo>
                  <a:pt x="509124" y="928646"/>
                </a:lnTo>
                <a:lnTo>
                  <a:pt x="258010" y="902030"/>
                </a:lnTo>
                <a:lnTo>
                  <a:pt x="323175" y="2839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12110" y="6200083"/>
            <a:ext cx="609504" cy="459105"/>
          </a:xfrm>
          <a:custGeom>
            <a:avLst/>
            <a:gdLst>
              <a:gd name="connsiteX0" fmla="*/ 101918 w 609504"/>
              <a:gd name="connsiteY0" fmla="*/ 459105 h 459105"/>
              <a:gd name="connsiteX1" fmla="*/ 0 w 609504"/>
              <a:gd name="connsiteY1" fmla="*/ 376714 h 459105"/>
              <a:gd name="connsiteX2" fmla="*/ 304800 w 609504"/>
              <a:gd name="connsiteY2" fmla="*/ 0 h 459105"/>
              <a:gd name="connsiteX3" fmla="*/ 609505 w 609504"/>
              <a:gd name="connsiteY3" fmla="*/ 376714 h 459105"/>
              <a:gd name="connsiteX4" fmla="*/ 507587 w 609504"/>
              <a:gd name="connsiteY4" fmla="*/ 459105 h 459105"/>
              <a:gd name="connsiteX5" fmla="*/ 304800 w 609504"/>
              <a:gd name="connsiteY5" fmla="*/ 208407 h 459105"/>
              <a:gd name="connsiteX6" fmla="*/ 101918 w 609504"/>
              <a:gd name="connsiteY6" fmla="*/ 459105 h 459105"/>
            </a:gdLst>
            <a:ahLst/>
            <a:cxnLst/>
            <a:rect l="l" t="t" r="r" b="b"/>
            <a:pathLst>
              <a:path w="609504" h="459105">
                <a:moveTo>
                  <a:pt x="101918" y="459105"/>
                </a:moveTo>
                <a:lnTo>
                  <a:pt x="0" y="376714"/>
                </a:lnTo>
                <a:lnTo>
                  <a:pt x="304800" y="0"/>
                </a:lnTo>
                <a:lnTo>
                  <a:pt x="609505" y="376714"/>
                </a:lnTo>
                <a:lnTo>
                  <a:pt x="507587" y="459105"/>
                </a:lnTo>
                <a:lnTo>
                  <a:pt x="304800" y="208407"/>
                </a:lnTo>
                <a:lnTo>
                  <a:pt x="101918" y="45910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7932" y="5265977"/>
            <a:ext cx="1122265" cy="1122264"/>
          </a:xfrm>
          <a:custGeom>
            <a:avLst/>
            <a:gdLst>
              <a:gd name="connsiteX0" fmla="*/ 139065 w 273272"/>
              <a:gd name="connsiteY0" fmla="*/ 273272 h 273272"/>
              <a:gd name="connsiteX1" fmla="*/ 0 w 273272"/>
              <a:gd name="connsiteY1" fmla="*/ 139065 h 273272"/>
              <a:gd name="connsiteX2" fmla="*/ 134207 w 273272"/>
              <a:gd name="connsiteY2" fmla="*/ 0 h 273272"/>
              <a:gd name="connsiteX3" fmla="*/ 273272 w 273272"/>
              <a:gd name="connsiteY3" fmla="*/ 134207 h 273272"/>
              <a:gd name="connsiteX4" fmla="*/ 139065 w 273272"/>
              <a:gd name="connsiteY4" fmla="*/ 273272 h 273272"/>
              <a:gd name="connsiteX5" fmla="*/ 52959 w 273272"/>
              <a:gd name="connsiteY5" fmla="*/ 138113 h 273272"/>
              <a:gd name="connsiteX6" fmla="*/ 138113 w 273272"/>
              <a:gd name="connsiteY6" fmla="*/ 220313 h 273272"/>
              <a:gd name="connsiteX7" fmla="*/ 220313 w 273272"/>
              <a:gd name="connsiteY7" fmla="*/ 135160 h 273272"/>
              <a:gd name="connsiteX8" fmla="*/ 135160 w 273272"/>
              <a:gd name="connsiteY8" fmla="*/ 52959 h 273272"/>
              <a:gd name="connsiteX9" fmla="*/ 52959 w 273272"/>
              <a:gd name="connsiteY9" fmla="*/ 138113 h 273272"/>
            </a:gdLst>
            <a:ahLst/>
            <a:cxnLst/>
            <a:rect l="l" t="t" r="r" b="b"/>
            <a:pathLst>
              <a:path w="273272" h="273272">
                <a:moveTo>
                  <a:pt x="139065" y="273272"/>
                </a:moveTo>
                <a:lnTo>
                  <a:pt x="0" y="139065"/>
                </a:lnTo>
                <a:lnTo>
                  <a:pt x="134207" y="0"/>
                </a:lnTo>
                <a:lnTo>
                  <a:pt x="273272" y="134207"/>
                </a:lnTo>
                <a:lnTo>
                  <a:pt x="139065" y="273272"/>
                </a:lnTo>
                <a:close/>
                <a:moveTo>
                  <a:pt x="52959" y="138113"/>
                </a:moveTo>
                <a:lnTo>
                  <a:pt x="138113" y="220313"/>
                </a:lnTo>
                <a:lnTo>
                  <a:pt x="220313" y="135160"/>
                </a:lnTo>
                <a:lnTo>
                  <a:pt x="135160" y="52959"/>
                </a:lnTo>
                <a:lnTo>
                  <a:pt x="52959" y="1381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69848" y="128029"/>
            <a:ext cx="671008" cy="671008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11035" y="6051330"/>
            <a:ext cx="616651" cy="616651"/>
          </a:xfrm>
          <a:custGeom>
            <a:avLst/>
            <a:gdLst>
              <a:gd name="connsiteX0" fmla="*/ 180308 w 249745"/>
              <a:gd name="connsiteY0" fmla="*/ 249746 h 249745"/>
              <a:gd name="connsiteX1" fmla="*/ 0 w 249745"/>
              <a:gd name="connsiteY1" fmla="*/ 180308 h 249745"/>
              <a:gd name="connsiteX2" fmla="*/ 69437 w 249745"/>
              <a:gd name="connsiteY2" fmla="*/ 0 h 249745"/>
              <a:gd name="connsiteX3" fmla="*/ 249746 w 249745"/>
              <a:gd name="connsiteY3" fmla="*/ 69437 h 249745"/>
              <a:gd name="connsiteX4" fmla="*/ 180308 w 249745"/>
              <a:gd name="connsiteY4" fmla="*/ 249746 h 249745"/>
              <a:gd name="connsiteX5" fmla="*/ 48387 w 249745"/>
              <a:gd name="connsiteY5" fmla="*/ 158782 h 249745"/>
              <a:gd name="connsiteX6" fmla="*/ 158782 w 249745"/>
              <a:gd name="connsiteY6" fmla="*/ 201358 h 249745"/>
              <a:gd name="connsiteX7" fmla="*/ 201359 w 249745"/>
              <a:gd name="connsiteY7" fmla="*/ 90869 h 249745"/>
              <a:gd name="connsiteX8" fmla="*/ 90964 w 249745"/>
              <a:gd name="connsiteY8" fmla="*/ 48292 h 249745"/>
              <a:gd name="connsiteX9" fmla="*/ 48387 w 249745"/>
              <a:gd name="connsiteY9" fmla="*/ 158782 h 249745"/>
            </a:gdLst>
            <a:ahLst/>
            <a:cxnLst/>
            <a:rect l="l" t="t" r="r" b="b"/>
            <a:pathLst>
              <a:path w="249745" h="249745">
                <a:moveTo>
                  <a:pt x="180308" y="249746"/>
                </a:moveTo>
                <a:lnTo>
                  <a:pt x="0" y="180308"/>
                </a:lnTo>
                <a:lnTo>
                  <a:pt x="69437" y="0"/>
                </a:lnTo>
                <a:lnTo>
                  <a:pt x="249746" y="69437"/>
                </a:lnTo>
                <a:lnTo>
                  <a:pt x="180308" y="249746"/>
                </a:lnTo>
                <a:close/>
                <a:moveTo>
                  <a:pt x="48387" y="158782"/>
                </a:moveTo>
                <a:lnTo>
                  <a:pt x="158782" y="201358"/>
                </a:lnTo>
                <a:lnTo>
                  <a:pt x="201359" y="90869"/>
                </a:lnTo>
                <a:lnTo>
                  <a:pt x="90964" y="48292"/>
                </a:lnTo>
                <a:lnTo>
                  <a:pt x="48387" y="15878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27951" y="6264624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94315" y="2393224"/>
            <a:ext cx="657479" cy="657479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-544953" y="3739332"/>
            <a:ext cx="2235321" cy="1139151"/>
          </a:xfrm>
          <a:prstGeom prst="triangle">
            <a:avLst/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3568960" y="5756591"/>
            <a:ext cx="1264298" cy="84286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5565476" y="4572"/>
            <a:ext cx="2844831" cy="979813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674865" y="4572"/>
            <a:ext cx="517136" cy="1137666"/>
          </a:xfrm>
          <a:custGeom>
            <a:avLst/>
            <a:gdLst>
              <a:gd name="connsiteX0" fmla="*/ 449090 w 517136"/>
              <a:gd name="connsiteY0" fmla="*/ 0 h 1137666"/>
              <a:gd name="connsiteX1" fmla="*/ 0 w 517136"/>
              <a:gd name="connsiteY1" fmla="*/ 0 h 1137666"/>
              <a:gd name="connsiteX2" fmla="*/ 0 w 517136"/>
              <a:gd name="connsiteY2" fmla="*/ 1137666 h 1137666"/>
              <a:gd name="connsiteX3" fmla="*/ 25160 w 517136"/>
              <a:gd name="connsiteY3" fmla="*/ 1127575 h 1137666"/>
              <a:gd name="connsiteX4" fmla="*/ 517136 w 517136"/>
              <a:gd name="connsiteY4" fmla="*/ 334078 h 1137666"/>
              <a:gd name="connsiteX5" fmla="*/ 470608 w 517136"/>
              <a:gd name="connsiteY5" fmla="*/ 50059 h 1137666"/>
            </a:gdLst>
            <a:ahLst/>
            <a:cxnLst/>
            <a:rect l="l" t="t" r="r" b="b"/>
            <a:pathLst>
              <a:path w="517136" h="1137666">
                <a:moveTo>
                  <a:pt x="449090" y="0"/>
                </a:moveTo>
                <a:lnTo>
                  <a:pt x="0" y="0"/>
                </a:lnTo>
                <a:lnTo>
                  <a:pt x="0" y="1137666"/>
                </a:lnTo>
                <a:lnTo>
                  <a:pt x="25160" y="1127575"/>
                </a:lnTo>
                <a:cubicBezTo>
                  <a:pt x="316747" y="982672"/>
                  <a:pt x="517136" y="681777"/>
                  <a:pt x="517136" y="334078"/>
                </a:cubicBezTo>
                <a:cubicBezTo>
                  <a:pt x="517136" y="234736"/>
                  <a:pt x="500778" y="139214"/>
                  <a:pt x="470608" y="500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70731" y="6309789"/>
            <a:ext cx="437041" cy="437041"/>
          </a:xfrm>
          <a:custGeom>
            <a:avLst/>
            <a:gdLst>
              <a:gd name="connsiteX0" fmla="*/ 979932 w 979931"/>
              <a:gd name="connsiteY0" fmla="*/ 489966 h 979931"/>
              <a:gd name="connsiteX1" fmla="*/ 489966 w 979931"/>
              <a:gd name="connsiteY1" fmla="*/ 979932 h 979931"/>
              <a:gd name="connsiteX2" fmla="*/ 0 w 979931"/>
              <a:gd name="connsiteY2" fmla="*/ 489966 h 979931"/>
              <a:gd name="connsiteX3" fmla="*/ 489966 w 979931"/>
              <a:gd name="connsiteY3" fmla="*/ 0 h 979931"/>
              <a:gd name="connsiteX4" fmla="*/ 979932 w 979931"/>
              <a:gd name="connsiteY4" fmla="*/ 489966 h 979931"/>
            </a:gdLst>
            <a:ahLst/>
            <a:cxnLst/>
            <a:rect l="l" t="t" r="r" b="b"/>
            <a:pathLst>
              <a:path w="979931" h="979931">
                <a:moveTo>
                  <a:pt x="979932" y="489966"/>
                </a:moveTo>
                <a:cubicBezTo>
                  <a:pt x="979932" y="760571"/>
                  <a:pt x="760571" y="979932"/>
                  <a:pt x="489966" y="979932"/>
                </a:cubicBezTo>
                <a:cubicBezTo>
                  <a:pt x="219361" y="979932"/>
                  <a:pt x="0" y="760571"/>
                  <a:pt x="0" y="489966"/>
                </a:cubicBezTo>
                <a:cubicBezTo>
                  <a:pt x="0" y="219361"/>
                  <a:pt x="219361" y="0"/>
                  <a:pt x="489966" y="0"/>
                </a:cubicBezTo>
                <a:cubicBezTo>
                  <a:pt x="760571" y="0"/>
                  <a:pt x="979932" y="219361"/>
                  <a:pt x="979932" y="48996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10680677" y="1127826"/>
            <a:ext cx="912711" cy="908690"/>
          </a:xfrm>
          <a:prstGeom prst="triangle">
            <a:avLst/>
          </a:pr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-462677" y="474954"/>
            <a:ext cx="1792016" cy="860398"/>
          </a:xfrm>
          <a:custGeom>
            <a:avLst/>
            <a:gdLst>
              <a:gd name="connsiteX0" fmla="*/ 0 w 1792016"/>
              <a:gd name="connsiteY0" fmla="*/ 860398 h 860398"/>
              <a:gd name="connsiteX1" fmla="*/ 14293 w 1792016"/>
              <a:gd name="connsiteY1" fmla="*/ 718619 h 860398"/>
              <a:gd name="connsiteX2" fmla="*/ 896008 w 1792016"/>
              <a:gd name="connsiteY2" fmla="*/ 0 h 860398"/>
              <a:gd name="connsiteX3" fmla="*/ 1777723 w 1792016"/>
              <a:gd name="connsiteY3" fmla="*/ 718619 h 860398"/>
              <a:gd name="connsiteX4" fmla="*/ 1792016 w 1792016"/>
              <a:gd name="connsiteY4" fmla="*/ 860398 h 860398"/>
            </a:gdLst>
            <a:ahLst/>
            <a:cxnLst/>
            <a:rect l="l" t="t" r="r" b="b"/>
            <a:pathLst>
              <a:path w="1792016" h="860398">
                <a:moveTo>
                  <a:pt x="0" y="860398"/>
                </a:moveTo>
                <a:lnTo>
                  <a:pt x="14293" y="718619"/>
                </a:lnTo>
                <a:cubicBezTo>
                  <a:pt x="98215" y="308504"/>
                  <a:pt x="461084" y="0"/>
                  <a:pt x="896008" y="0"/>
                </a:cubicBezTo>
                <a:cubicBezTo>
                  <a:pt x="1330932" y="0"/>
                  <a:pt x="1693802" y="308504"/>
                  <a:pt x="1777723" y="718619"/>
                </a:cubicBezTo>
                <a:lnTo>
                  <a:pt x="1792016" y="86039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10588878" y="4536257"/>
            <a:ext cx="2069161" cy="1143345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V="1">
            <a:off x="4335144" y="9145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 flipV="1">
            <a:off x="2132478" y="1492905"/>
            <a:ext cx="7812284" cy="3922279"/>
          </a:xfrm>
          <a:prstGeom prst="rect">
            <a:avLst/>
          </a:prstGeom>
          <a:solidFill>
            <a:schemeClr val="accent3"/>
          </a:solidFill>
          <a:ln w="254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 flipV="1">
            <a:off x="2234538" y="1597876"/>
            <a:ext cx="7812284" cy="3922279"/>
          </a:xfrm>
          <a:prstGeom prst="rect">
            <a:avLst/>
          </a:prstGeom>
          <a:solidFill>
            <a:schemeClr val="bg1"/>
          </a:solidFill>
          <a:ln w="28575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028467" y="1462279"/>
            <a:ext cx="2224426" cy="538425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2918680" y="4810614"/>
            <a:ext cx="6444000" cy="473028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285945" y="1625352"/>
            <a:ext cx="1709471" cy="21227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126019" y="3035593"/>
            <a:ext cx="6029322" cy="16978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训练流程详解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418983" y="905534"/>
            <a:ext cx="1354033" cy="20527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855853" y="4901193"/>
            <a:ext cx="4569655" cy="3052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787784">
            <a:off x="1412091" y="3789097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787784">
            <a:off x="9082760" y="1975181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V="1">
            <a:off x="1591008" y="928863"/>
            <a:ext cx="1354033" cy="1354033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298371" y="4512174"/>
            <a:ext cx="1400378" cy="1400379"/>
          </a:xfrm>
          <a:prstGeom prst="triangle">
            <a:avLst/>
          </a:pr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3" name="标题 1"/>
          <p:cNvCxnSpPr/>
          <p:nvPr/>
        </p:nvCxnSpPr>
        <p:spPr>
          <a:xfrm>
            <a:off x="3126019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  <p:cxnSp>
        <p:nvCxnSpPr>
          <p:cNvPr id="34" name="标题 1"/>
          <p:cNvCxnSpPr/>
          <p:nvPr/>
        </p:nvCxnSpPr>
        <p:spPr>
          <a:xfrm>
            <a:off x="7448102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53325"/>
            <a:ext cx="12192000" cy="114300"/>
          </a:xfrm>
          <a:custGeom>
            <a:avLst/>
            <a:gdLst>
              <a:gd name="connsiteX0" fmla="*/ 0 w 12192000"/>
              <a:gd name="connsiteY0" fmla="*/ 0 h 114300"/>
              <a:gd name="connsiteX1" fmla="*/ 12192000 w 12192000"/>
              <a:gd name="connsiteY1" fmla="*/ 0 h 114300"/>
              <a:gd name="connsiteX2" fmla="*/ 12192000 w 12192000"/>
              <a:gd name="connsiteY2" fmla="*/ 114300 h 114300"/>
              <a:gd name="connsiteX3" fmla="*/ 0 w 12192000"/>
              <a:gd name="connsiteY3" fmla="*/ 114300 h 114300"/>
            </a:gdLst>
            <a:ahLst/>
            <a:cxnLst/>
            <a:rect l="l" t="t" r="r" b="b"/>
            <a:pathLst>
              <a:path w="12192000" h="114300">
                <a:moveTo>
                  <a:pt x="0" y="0"/>
                </a:moveTo>
                <a:lnTo>
                  <a:pt x="12192000" y="0"/>
                </a:lnTo>
                <a:lnTo>
                  <a:pt x="12192000" y="114300"/>
                </a:lnTo>
                <a:lnTo>
                  <a:pt x="0" y="114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29614" y="1601175"/>
            <a:ext cx="5324476" cy="4214409"/>
          </a:xfrm>
          <a:prstGeom prst="roundRect">
            <a:avLst>
              <a:gd name="adj" fmla="val 316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39700" dist="38100" dir="2700000" algn="tl" rotWithShape="0">
              <a:schemeClr val="accent1">
                <a:alpha val="2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29614" y="1501321"/>
            <a:ext cx="5324471" cy="395544"/>
          </a:xfrm>
          <a:prstGeom prst="round2DiagRect">
            <a:avLst>
              <a:gd name="adj1" fmla="val 31901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8396" y="1540894"/>
            <a:ext cx="5163458" cy="3203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涂鸦标注的转换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144259" y="1592603"/>
            <a:ext cx="5324476" cy="4214409"/>
          </a:xfrm>
          <a:prstGeom prst="roundRect">
            <a:avLst>
              <a:gd name="adj" fmla="val 316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39700" dist="38100" dir="2700000" algn="tl" rotWithShape="0">
              <a:schemeClr val="accent1">
                <a:alpha val="2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025072" y="1501321"/>
            <a:ext cx="3524249" cy="386972"/>
          </a:xfrm>
          <a:prstGeom prst="round2DiagRect">
            <a:avLst>
              <a:gd name="adj1" fmla="val 31901"/>
              <a:gd name="adj2" fmla="val 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44261" y="1492748"/>
            <a:ext cx="5324474" cy="395544"/>
          </a:xfrm>
          <a:prstGeom prst="round2DiagRect">
            <a:avLst>
              <a:gd name="adj1" fmla="val 31901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23043" y="1532321"/>
            <a:ext cx="5163458" cy="3203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图像预处理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8395" y="1948857"/>
            <a:ext cx="5163458" cy="37185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将涂鸦标注转换为GT和mask，为模型训练提供监督信号。
涂鸦标注的转换需保证准确性和一致性，避免引入噪声。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23041" y="1939308"/>
            <a:ext cx="5163458" cy="37185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对RGB图像进行灰度化、归一化等预处理操作，统一数据格式，提高模型训练效率。
图像预处理可增强模型对不同图像的适应能力，提高训练稳定性。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数据准备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398" y="1623193"/>
            <a:ext cx="5312381" cy="3967956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52400" dist="38100" dir="2700000" algn="ctr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14129" y="2207749"/>
            <a:ext cx="4757104" cy="31959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BCELoss衡量显著性预测值与真实值的差异，指导模型优化显著性图的预测。
BCELoss在显著性预测中广泛应用，可有效提高模型精度。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13839" y="1794445"/>
            <a:ext cx="4757104" cy="3972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E56F01">
                        <a:alpha val="100000"/>
                      </a:srgbClr>
                    </a:gs>
                    <a:gs pos="93000">
                      <a:srgbClr val="AC5301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/>
                <a:ea typeface="Source Han Sans CN Bold"/>
                <a:cs typeface="Source Han Sans CN Bold"/>
              </a:rPr>
              <a:t>BCELoss在显著性预测中的应用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333311" y="4899072"/>
            <a:ext cx="610860" cy="643051"/>
          </a:xfrm>
          <a:custGeom>
            <a:avLst/>
            <a:gdLst>
              <a:gd name="connsiteX0" fmla="*/ 937527 w 937527"/>
              <a:gd name="connsiteY0" fmla="*/ 0 h 883346"/>
              <a:gd name="connsiteX1" fmla="*/ 937527 w 937527"/>
              <a:gd name="connsiteY1" fmla="*/ 34068 h 883346"/>
              <a:gd name="connsiteX2" fmla="*/ 88249 w 937527"/>
              <a:gd name="connsiteY2" fmla="*/ 883346 h 883346"/>
              <a:gd name="connsiteX3" fmla="*/ 0 w 937527"/>
              <a:gd name="connsiteY3" fmla="*/ 883346 h 883346"/>
              <a:gd name="connsiteX4" fmla="*/ 900 w 937527"/>
              <a:gd name="connsiteY4" fmla="*/ 881757 h 883346"/>
              <a:gd name="connsiteX5" fmla="*/ 210450 w 937527"/>
              <a:gd name="connsiteY5" fmla="*/ 191195 h 883346"/>
              <a:gd name="connsiteX6" fmla="*/ 904271 w 937527"/>
              <a:gd name="connsiteY6" fmla="*/ 38457 h 883346"/>
            </a:gdLst>
            <a:ahLst/>
            <a:cxnLst/>
            <a:rect l="l" t="t" r="r" b="b"/>
            <a:pathLst>
              <a:path w="937527" h="883346">
                <a:moveTo>
                  <a:pt x="937527" y="0"/>
                </a:moveTo>
                <a:lnTo>
                  <a:pt x="937527" y="34068"/>
                </a:lnTo>
                <a:cubicBezTo>
                  <a:pt x="937527" y="503111"/>
                  <a:pt x="557292" y="883346"/>
                  <a:pt x="88249" y="883346"/>
                </a:cubicBezTo>
                <a:lnTo>
                  <a:pt x="0" y="883346"/>
                </a:lnTo>
                <a:lnTo>
                  <a:pt x="900" y="881757"/>
                </a:lnTo>
                <a:cubicBezTo>
                  <a:pt x="135044" y="708720"/>
                  <a:pt x="208068" y="514252"/>
                  <a:pt x="210450" y="191195"/>
                </a:cubicBezTo>
                <a:cubicBezTo>
                  <a:pt x="472983" y="187723"/>
                  <a:pt x="766205" y="157813"/>
                  <a:pt x="904271" y="3845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flat">
            <a:noFill/>
            <a:miter/>
          </a:ln>
          <a:effectLst>
            <a:outerShdw blurRad="2032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206519" y="1623193"/>
            <a:ext cx="5312381" cy="3967956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52400" dist="38100" dir="2700000" algn="ctr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60252" y="2207749"/>
            <a:ext cx="4757104" cy="31959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BCELoss同样用于边缘检测任务，衡量边缘预测值与真实边缘的差异，优化边缘检测模块。
边缘检测的准确性直接影响显著性图的优化，需合理设计损失函数。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868388" y="4899072"/>
            <a:ext cx="610860" cy="643051"/>
          </a:xfrm>
          <a:custGeom>
            <a:avLst/>
            <a:gdLst>
              <a:gd name="connsiteX0" fmla="*/ 937527 w 937527"/>
              <a:gd name="connsiteY0" fmla="*/ 0 h 883346"/>
              <a:gd name="connsiteX1" fmla="*/ 937527 w 937527"/>
              <a:gd name="connsiteY1" fmla="*/ 34068 h 883346"/>
              <a:gd name="connsiteX2" fmla="*/ 88249 w 937527"/>
              <a:gd name="connsiteY2" fmla="*/ 883346 h 883346"/>
              <a:gd name="connsiteX3" fmla="*/ 0 w 937527"/>
              <a:gd name="connsiteY3" fmla="*/ 883346 h 883346"/>
              <a:gd name="connsiteX4" fmla="*/ 900 w 937527"/>
              <a:gd name="connsiteY4" fmla="*/ 881757 h 883346"/>
              <a:gd name="connsiteX5" fmla="*/ 210450 w 937527"/>
              <a:gd name="connsiteY5" fmla="*/ 191195 h 883346"/>
              <a:gd name="connsiteX6" fmla="*/ 904271 w 937527"/>
              <a:gd name="connsiteY6" fmla="*/ 38457 h 883346"/>
            </a:gdLst>
            <a:ahLst/>
            <a:cxnLst/>
            <a:rect l="l" t="t" r="r" b="b"/>
            <a:pathLst>
              <a:path w="937527" h="883346">
                <a:moveTo>
                  <a:pt x="937527" y="0"/>
                </a:moveTo>
                <a:lnTo>
                  <a:pt x="937527" y="34068"/>
                </a:lnTo>
                <a:cubicBezTo>
                  <a:pt x="937527" y="503111"/>
                  <a:pt x="557292" y="883346"/>
                  <a:pt x="88249" y="883346"/>
                </a:cubicBezTo>
                <a:lnTo>
                  <a:pt x="0" y="883346"/>
                </a:lnTo>
                <a:lnTo>
                  <a:pt x="900" y="881757"/>
                </a:lnTo>
                <a:cubicBezTo>
                  <a:pt x="135044" y="708720"/>
                  <a:pt x="208068" y="514252"/>
                  <a:pt x="210450" y="191195"/>
                </a:cubicBezTo>
                <a:cubicBezTo>
                  <a:pt x="472983" y="187723"/>
                  <a:pt x="766205" y="157813"/>
                  <a:pt x="904271" y="3845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flat">
            <a:noFill/>
            <a:miter/>
          </a:ln>
          <a:effectLst>
            <a:outerShdw blurRad="2032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574662" y="1801184"/>
            <a:ext cx="4757104" cy="3972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E56F01">
                        <a:alpha val="100000"/>
                      </a:srgbClr>
                    </a:gs>
                    <a:gs pos="93000">
                      <a:srgbClr val="AC5301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/>
                <a:ea typeface="Source Han Sans CN Bold"/>
                <a:cs typeface="Source Han Sans CN Bold"/>
              </a:rPr>
              <a:t>BCELoss在边缘检测中的应用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365761" y="1933313"/>
            <a:ext cx="154735" cy="15473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flat">
            <a:noFill/>
            <a:miter/>
          </a:ln>
          <a:effectLst>
            <a:outerShdw blurRad="2032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90900" y="1933313"/>
            <a:ext cx="154735" cy="15473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flat">
            <a:noFill/>
            <a:miter/>
          </a:ln>
          <a:effectLst>
            <a:outerShdw blurRad="2032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损失函数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0"/>
            <a:ext cx="3603585" cy="220393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6134100"/>
            <a:ext cx="6096001" cy="723900"/>
          </a:xfrm>
          <a:prstGeom prst="rect">
            <a:avLst/>
          </a:prstGeom>
          <a:solidFill>
            <a:schemeClr val="bg1"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628695" y="6385316"/>
            <a:ext cx="508000" cy="221469"/>
            <a:chOff x="628695" y="6385316"/>
            <a:chExt cx="508000" cy="221469"/>
          </a:xfrm>
        </p:grpSpPr>
        <p:sp>
          <p:nvSpPr>
            <p:cNvPr id="7" name="标题 1"/>
            <p:cNvSpPr txBox="1"/>
            <p:nvPr/>
          </p:nvSpPr>
          <p:spPr>
            <a:xfrm>
              <a:off x="701266" y="6385316"/>
              <a:ext cx="435429" cy="24490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701266" y="6582295"/>
              <a:ext cx="435429" cy="24490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628695" y="6483806"/>
              <a:ext cx="435429" cy="24490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0" name="标题 1"/>
          <p:cNvSpPr txBox="1"/>
          <p:nvPr/>
        </p:nvSpPr>
        <p:spPr>
          <a:xfrm>
            <a:off x="6096001" y="6134100"/>
            <a:ext cx="6096000" cy="7239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210820" y="6473191"/>
            <a:ext cx="144000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1302327" y="6486144"/>
            <a:ext cx="4481253" cy="19813"/>
          </a:xfrm>
          <a:prstGeom prst="line">
            <a:avLst/>
          </a:prstGeom>
          <a:noFill/>
          <a:ln w="9525" cap="sq">
            <a:solidFill>
              <a:schemeClr val="accent1"/>
            </a:solidFill>
            <a:prstDash val="dash"/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5950116" y="6351436"/>
            <a:ext cx="289229" cy="289229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>
            <a:off x="6037190" y="6438511"/>
            <a:ext cx="115078" cy="115078"/>
          </a:xfrm>
          <a:custGeom>
            <a:avLst/>
            <a:gdLst>
              <a:gd name="connsiteX0" fmla="*/ 0 w 222134"/>
              <a:gd name="connsiteY0" fmla="*/ 129067 h 222134"/>
              <a:gd name="connsiteX1" fmla="*/ 0 w 222134"/>
              <a:gd name="connsiteY1" fmla="*/ 93067 h 222134"/>
              <a:gd name="connsiteX2" fmla="*/ 93067 w 222134"/>
              <a:gd name="connsiteY2" fmla="*/ 93067 h 222134"/>
              <a:gd name="connsiteX3" fmla="*/ 93067 w 222134"/>
              <a:gd name="connsiteY3" fmla="*/ 0 h 222134"/>
              <a:gd name="connsiteX4" fmla="*/ 129067 w 222134"/>
              <a:gd name="connsiteY4" fmla="*/ 0 h 222134"/>
              <a:gd name="connsiteX5" fmla="*/ 129067 w 222134"/>
              <a:gd name="connsiteY5" fmla="*/ 93067 h 222134"/>
              <a:gd name="connsiteX6" fmla="*/ 222134 w 222134"/>
              <a:gd name="connsiteY6" fmla="*/ 93067 h 222134"/>
              <a:gd name="connsiteX7" fmla="*/ 222134 w 222134"/>
              <a:gd name="connsiteY7" fmla="*/ 129067 h 222134"/>
              <a:gd name="connsiteX8" fmla="*/ 129067 w 222134"/>
              <a:gd name="connsiteY8" fmla="*/ 129067 h 222134"/>
              <a:gd name="connsiteX9" fmla="*/ 129067 w 222134"/>
              <a:gd name="connsiteY9" fmla="*/ 222134 h 222134"/>
              <a:gd name="connsiteX10" fmla="*/ 93067 w 222134"/>
              <a:gd name="connsiteY10" fmla="*/ 222134 h 222134"/>
              <a:gd name="connsiteX11" fmla="*/ 93067 w 222134"/>
              <a:gd name="connsiteY11" fmla="*/ 129067 h 222134"/>
            </a:gdLst>
            <a:ahLst/>
            <a:cxnLst/>
            <a:rect l="l" t="t" r="r" b="b"/>
            <a:pathLst>
              <a:path w="222134" h="222134">
                <a:moveTo>
                  <a:pt x="0" y="129067"/>
                </a:moveTo>
                <a:lnTo>
                  <a:pt x="0" y="93067"/>
                </a:lnTo>
                <a:lnTo>
                  <a:pt x="93067" y="93067"/>
                </a:lnTo>
                <a:lnTo>
                  <a:pt x="93067" y="0"/>
                </a:lnTo>
                <a:lnTo>
                  <a:pt x="129067" y="0"/>
                </a:lnTo>
                <a:lnTo>
                  <a:pt x="129067" y="93067"/>
                </a:lnTo>
                <a:lnTo>
                  <a:pt x="222134" y="93067"/>
                </a:lnTo>
                <a:lnTo>
                  <a:pt x="222134" y="129067"/>
                </a:lnTo>
                <a:lnTo>
                  <a:pt x="129067" y="129067"/>
                </a:lnTo>
                <a:lnTo>
                  <a:pt x="129067" y="222134"/>
                </a:lnTo>
                <a:lnTo>
                  <a:pt x="93067" y="222134"/>
                </a:lnTo>
                <a:lnTo>
                  <a:pt x="93067" y="129067"/>
                </a:lnTo>
                <a:close/>
              </a:path>
            </a:pathLst>
          </a:cu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969810" y="6473191"/>
            <a:ext cx="144000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77764" y="706207"/>
            <a:ext cx="2293751" cy="1218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43399" y="6193257"/>
            <a:ext cx="3375501" cy="605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kumimoji="1" lang="en-US" altLang="zh-CN" sz="2800">
                <a:ln w="317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928709" y="1911416"/>
            <a:ext cx="894526" cy="7454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588337" y="1865454"/>
            <a:ext cx="2653869" cy="8373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项目概述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193691" y="1911416"/>
            <a:ext cx="894526" cy="7454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863574" y="1789447"/>
            <a:ext cx="2655326" cy="98934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目录结构解析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928709" y="3005595"/>
            <a:ext cx="894526" cy="7454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193691" y="3005595"/>
            <a:ext cx="894526" cy="7454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04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588337" y="2959633"/>
            <a:ext cx="2653869" cy="8373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核心算法实现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863575" y="2959633"/>
            <a:ext cx="2653869" cy="8373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训练流程详解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928709" y="4023767"/>
            <a:ext cx="894526" cy="7454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05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588337" y="3977805"/>
            <a:ext cx="2653869" cy="8373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测试流程详解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193691" y="4023767"/>
            <a:ext cx="894526" cy="7454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06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863575" y="3977805"/>
            <a:ext cx="2653869" cy="8373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关键代码解析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3928709" y="5041940"/>
            <a:ext cx="894526" cy="7454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07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4588337" y="4995978"/>
            <a:ext cx="2653869" cy="8373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数据格式要求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223065" y="1859261"/>
            <a:ext cx="5288443" cy="3893839"/>
          </a:xfrm>
          <a:prstGeom prst="roundRect">
            <a:avLst>
              <a:gd name="adj" fmla="val 3513"/>
            </a:avLst>
          </a:prstGeom>
          <a:solidFill>
            <a:schemeClr val="accent2">
              <a:lumMod val="20000"/>
              <a:lumOff val="80000"/>
            </a:schemeClr>
          </a:solidFill>
          <a:ln w="19050" cap="sq">
            <a:solidFill>
              <a:schemeClr val="accent2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4681" y="1879523"/>
            <a:ext cx="5288443" cy="3893839"/>
          </a:xfrm>
          <a:prstGeom prst="roundRect">
            <a:avLst>
              <a:gd name="adj" fmla="val 3513"/>
            </a:avLst>
          </a:prstGeom>
          <a:solidFill>
            <a:schemeClr val="accent1">
              <a:lumMod val="20000"/>
              <a:lumOff val="80000"/>
            </a:schemeClr>
          </a:solidFill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958498" y="1457858"/>
            <a:ext cx="700809" cy="700809"/>
          </a:xfrm>
          <a:prstGeom prst="flowChartConnec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516882" y="1457858"/>
            <a:ext cx="700809" cy="700809"/>
          </a:xfrm>
          <a:prstGeom prst="flowChartConnector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35668" y="2454091"/>
            <a:ext cx="4546468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Adam优化器的配置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94052" y="2454091"/>
            <a:ext cx="4546468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学习率衰减策略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81350" y="1633013"/>
            <a:ext cx="371873" cy="350499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blurRad="50800" dist="38100" dir="2700000" algn="tl" rotWithShape="0">
              <a:schemeClr val="accent2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147120" y="1633013"/>
            <a:ext cx="323565" cy="350499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blurRad="50800" dist="38100" dir="2700000" algn="t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94052" y="2909085"/>
            <a:ext cx="4546468" cy="266932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3A3A3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设计学习率衰减策略，如阶梯式衰减或余弦衰减，避免模型陷入局部最优，提高收敛速度。
学习率衰减策略需根据实验结果调整，以达到最佳效果。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35668" y="2964792"/>
            <a:ext cx="4546468" cy="266932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3A3A3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采用Adam优化器，设置初始学习率为1e- 4，根据训练进度调整学习率，保证模型收敛。
Adam优化器具有良好的收敛性能和稳定性，适合本项目。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优化器与学习率调整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982008" y="5318820"/>
            <a:ext cx="2793796" cy="1543752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590688" y="1787145"/>
            <a:ext cx="4601314" cy="5075428"/>
          </a:xfrm>
          <a:custGeom>
            <a:avLst/>
            <a:gdLst>
              <a:gd name="connsiteX0" fmla="*/ 2739325 w 5433659"/>
              <a:gd name="connsiteY0" fmla="*/ 70 h 5993537"/>
              <a:gd name="connsiteX1" fmla="*/ 3966624 w 5433659"/>
              <a:gd name="connsiteY1" fmla="*/ 612305 h 5993537"/>
              <a:gd name="connsiteX2" fmla="*/ 5165225 w 5433659"/>
              <a:gd name="connsiteY2" fmla="*/ 1281869 h 5993537"/>
              <a:gd name="connsiteX3" fmla="*/ 5421571 w 5433659"/>
              <a:gd name="connsiteY3" fmla="*/ 1224840 h 5993537"/>
              <a:gd name="connsiteX4" fmla="*/ 5433659 w 5433659"/>
              <a:gd name="connsiteY4" fmla="*/ 1219196 h 5993537"/>
              <a:gd name="connsiteX5" fmla="*/ 5433659 w 5433659"/>
              <a:gd name="connsiteY5" fmla="*/ 5993537 h 5993537"/>
              <a:gd name="connsiteX6" fmla="*/ 3483096 w 5433659"/>
              <a:gd name="connsiteY6" fmla="*/ 5993537 h 5993537"/>
              <a:gd name="connsiteX7" fmla="*/ 3397491 w 5433659"/>
              <a:gd name="connsiteY7" fmla="*/ 5928026 h 5993537"/>
              <a:gd name="connsiteX8" fmla="*/ 2968509 w 5433659"/>
              <a:gd name="connsiteY8" fmla="*/ 5786053 h 5993537"/>
              <a:gd name="connsiteX9" fmla="*/ 2465073 w 5433659"/>
              <a:gd name="connsiteY9" fmla="*/ 5905967 h 5993537"/>
              <a:gd name="connsiteX10" fmla="*/ 2199162 w 5433659"/>
              <a:gd name="connsiteY10" fmla="*/ 5993537 h 5993537"/>
              <a:gd name="connsiteX11" fmla="*/ 509997 w 5433659"/>
              <a:gd name="connsiteY11" fmla="*/ 5993537 h 5993537"/>
              <a:gd name="connsiteX12" fmla="*/ 470163 w 5433659"/>
              <a:gd name="connsiteY12" fmla="*/ 5973678 h 5993537"/>
              <a:gd name="connsiteX13" fmla="*/ 238986 w 5433659"/>
              <a:gd name="connsiteY13" fmla="*/ 5791240 h 5993537"/>
              <a:gd name="connsiteX14" fmla="*/ 21320 w 5433659"/>
              <a:gd name="connsiteY14" fmla="*/ 5357664 h 5993537"/>
              <a:gd name="connsiteX15" fmla="*/ 920473 w 5433659"/>
              <a:gd name="connsiteY15" fmla="*/ 3564344 h 5993537"/>
              <a:gd name="connsiteX16" fmla="*/ 976455 w 5433659"/>
              <a:gd name="connsiteY16" fmla="*/ 1868235 h 5993537"/>
              <a:gd name="connsiteX17" fmla="*/ 1313225 w 5433659"/>
              <a:gd name="connsiteY17" fmla="*/ 680009 h 5993537"/>
              <a:gd name="connsiteX18" fmla="*/ 2739325 w 5433659"/>
              <a:gd name="connsiteY18" fmla="*/ 70 h 5993537"/>
            </a:gdLst>
            <a:ahLst/>
            <a:cxnLst/>
            <a:rect l="l" t="t" r="r" b="b"/>
            <a:pathLst>
              <a:path w="5433659" h="5993537">
                <a:moveTo>
                  <a:pt x="2739325" y="70"/>
                </a:moveTo>
                <a:cubicBezTo>
                  <a:pt x="3235890" y="-5117"/>
                  <a:pt x="3625947" y="280318"/>
                  <a:pt x="3966624" y="612305"/>
                </a:cubicBezTo>
                <a:cubicBezTo>
                  <a:pt x="4306493" y="943550"/>
                  <a:pt x="4645418" y="1320134"/>
                  <a:pt x="5165225" y="1281869"/>
                </a:cubicBezTo>
                <a:cubicBezTo>
                  <a:pt x="5258202" y="1275017"/>
                  <a:pt x="5343127" y="1255087"/>
                  <a:pt x="5421571" y="1224840"/>
                </a:cubicBezTo>
                <a:lnTo>
                  <a:pt x="5433659" y="1219196"/>
                </a:lnTo>
                <a:lnTo>
                  <a:pt x="5433659" y="5993537"/>
                </a:lnTo>
                <a:lnTo>
                  <a:pt x="3483096" y="5993537"/>
                </a:lnTo>
                <a:lnTo>
                  <a:pt x="3397491" y="5928026"/>
                </a:lnTo>
                <a:cubicBezTo>
                  <a:pt x="3270718" y="5839847"/>
                  <a:pt x="3131404" y="5781001"/>
                  <a:pt x="2968509" y="5786053"/>
                </a:cubicBezTo>
                <a:cubicBezTo>
                  <a:pt x="2795307" y="5791442"/>
                  <a:pt x="2629045" y="5849917"/>
                  <a:pt x="2465073" y="5905967"/>
                </a:cubicBezTo>
                <a:lnTo>
                  <a:pt x="2199162" y="5993537"/>
                </a:lnTo>
                <a:lnTo>
                  <a:pt x="509997" y="5993537"/>
                </a:lnTo>
                <a:lnTo>
                  <a:pt x="470163" y="5973678"/>
                </a:lnTo>
                <a:cubicBezTo>
                  <a:pt x="384108" y="5923769"/>
                  <a:pt x="305848" y="5863273"/>
                  <a:pt x="238986" y="5791240"/>
                </a:cubicBezTo>
                <a:cubicBezTo>
                  <a:pt x="132949" y="5676918"/>
                  <a:pt x="55543" y="5533762"/>
                  <a:pt x="21320" y="5357664"/>
                </a:cubicBezTo>
                <a:cubicBezTo>
                  <a:pt x="-120690" y="4629625"/>
                  <a:pt x="476859" y="4049726"/>
                  <a:pt x="920473" y="3564344"/>
                </a:cubicBezTo>
                <a:cubicBezTo>
                  <a:pt x="1421080" y="3016041"/>
                  <a:pt x="1051907" y="2485455"/>
                  <a:pt x="976455" y="1868235"/>
                </a:cubicBezTo>
                <a:cubicBezTo>
                  <a:pt x="923707" y="1435602"/>
                  <a:pt x="1029541" y="1015297"/>
                  <a:pt x="1313225" y="680009"/>
                </a:cubicBezTo>
                <a:cubicBezTo>
                  <a:pt x="1662121" y="267586"/>
                  <a:pt x="2197354" y="5998"/>
                  <a:pt x="2739325" y="7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" y="4573"/>
            <a:ext cx="4688411" cy="3783320"/>
          </a:xfrm>
          <a:custGeom>
            <a:avLst/>
            <a:gdLst>
              <a:gd name="connsiteX0" fmla="*/ 4793264 w 4793264"/>
              <a:gd name="connsiteY0" fmla="*/ 0 h 3818764"/>
              <a:gd name="connsiteX1" fmla="*/ 1171644 w 4793264"/>
              <a:gd name="connsiteY1" fmla="*/ 0 h 3818764"/>
              <a:gd name="connsiteX2" fmla="*/ 1178074 w 4793264"/>
              <a:gd name="connsiteY2" fmla="*/ 98109 h 3818764"/>
              <a:gd name="connsiteX3" fmla="*/ 920473 w 4793264"/>
              <a:gd name="connsiteY3" fmla="*/ 712978 h 3818764"/>
              <a:gd name="connsiteX4" fmla="*/ 21320 w 4793264"/>
              <a:gd name="connsiteY4" fmla="*/ 2506298 h 3818764"/>
              <a:gd name="connsiteX5" fmla="*/ 238985 w 4793264"/>
              <a:gd name="connsiteY5" fmla="*/ 2939874 h 3818764"/>
              <a:gd name="connsiteX6" fmla="*/ 1357890 w 4793264"/>
              <a:gd name="connsiteY6" fmla="*/ 3311338 h 3818764"/>
              <a:gd name="connsiteX7" fmla="*/ 2465073 w 4793264"/>
              <a:gd name="connsiteY7" fmla="*/ 3054601 h 3818764"/>
              <a:gd name="connsiteX8" fmla="*/ 2968509 w 4793264"/>
              <a:gd name="connsiteY8" fmla="*/ 2934687 h 3818764"/>
              <a:gd name="connsiteX9" fmla="*/ 3977942 w 4793264"/>
              <a:gd name="connsiteY9" fmla="*/ 3601961 h 3818764"/>
              <a:gd name="connsiteX10" fmla="*/ 4756642 w 4793264"/>
              <a:gd name="connsiteY10" fmla="*/ 3800358 h 3818764"/>
              <a:gd name="connsiteX11" fmla="*/ 4793264 w 4793264"/>
              <a:gd name="connsiteY11" fmla="*/ 3790371 h 3818764"/>
            </a:gdLst>
            <a:ahLst/>
            <a:cxnLst/>
            <a:rect l="l" t="t" r="r" b="b"/>
            <a:pathLst>
              <a:path w="4793264" h="3818764">
                <a:moveTo>
                  <a:pt x="4793264" y="0"/>
                </a:moveTo>
                <a:lnTo>
                  <a:pt x="1171644" y="0"/>
                </a:lnTo>
                <a:lnTo>
                  <a:pt x="1178074" y="98109"/>
                </a:lnTo>
                <a:cubicBezTo>
                  <a:pt x="1173615" y="304242"/>
                  <a:pt x="1108201" y="507365"/>
                  <a:pt x="920473" y="712978"/>
                </a:cubicBezTo>
                <a:cubicBezTo>
                  <a:pt x="476859" y="1198360"/>
                  <a:pt x="-120690" y="1778259"/>
                  <a:pt x="21320" y="2506298"/>
                </a:cubicBezTo>
                <a:cubicBezTo>
                  <a:pt x="55543" y="2682396"/>
                  <a:pt x="132948" y="2825552"/>
                  <a:pt x="238985" y="2939874"/>
                </a:cubicBezTo>
                <a:cubicBezTo>
                  <a:pt x="506433" y="3228004"/>
                  <a:pt x="956245" y="3331548"/>
                  <a:pt x="1357890" y="3311338"/>
                </a:cubicBezTo>
                <a:cubicBezTo>
                  <a:pt x="1737572" y="3292475"/>
                  <a:pt x="2105398" y="3177614"/>
                  <a:pt x="2465073" y="3054601"/>
                </a:cubicBezTo>
                <a:cubicBezTo>
                  <a:pt x="2629045" y="2998551"/>
                  <a:pt x="2795307" y="2940076"/>
                  <a:pt x="2968509" y="2934687"/>
                </a:cubicBezTo>
                <a:cubicBezTo>
                  <a:pt x="3402894" y="2921213"/>
                  <a:pt x="3669601" y="3362133"/>
                  <a:pt x="3977942" y="3601961"/>
                </a:cubicBezTo>
                <a:cubicBezTo>
                  <a:pt x="4208136" y="3780889"/>
                  <a:pt x="4469320" y="3856947"/>
                  <a:pt x="4756642" y="3800358"/>
                </a:cubicBezTo>
                <a:lnTo>
                  <a:pt x="4793264" y="37903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674586">
            <a:off x="1294820" y="-123245"/>
            <a:ext cx="607147" cy="928646"/>
          </a:xfrm>
          <a:custGeom>
            <a:avLst/>
            <a:gdLst>
              <a:gd name="connsiteX0" fmla="*/ 0 w 607147"/>
              <a:gd name="connsiteY0" fmla="*/ 318047 h 928646"/>
              <a:gd name="connsiteX1" fmla="*/ 147936 w 607147"/>
              <a:gd name="connsiteY1" fmla="*/ 48472 h 928646"/>
              <a:gd name="connsiteX2" fmla="*/ 607147 w 607147"/>
              <a:gd name="connsiteY2" fmla="*/ 0 h 928646"/>
              <a:gd name="connsiteX3" fmla="*/ 509124 w 607147"/>
              <a:gd name="connsiteY3" fmla="*/ 928646 h 928646"/>
              <a:gd name="connsiteX4" fmla="*/ 258010 w 607147"/>
              <a:gd name="connsiteY4" fmla="*/ 902030 h 928646"/>
              <a:gd name="connsiteX5" fmla="*/ 323175 w 607147"/>
              <a:gd name="connsiteY5" fmla="*/ 283972 h 928646"/>
            </a:gdLst>
            <a:ahLst/>
            <a:cxnLst/>
            <a:rect l="l" t="t" r="r" b="b"/>
            <a:pathLst>
              <a:path w="607147" h="928646">
                <a:moveTo>
                  <a:pt x="0" y="318047"/>
                </a:moveTo>
                <a:lnTo>
                  <a:pt x="147936" y="48472"/>
                </a:lnTo>
                <a:lnTo>
                  <a:pt x="607147" y="0"/>
                </a:lnTo>
                <a:lnTo>
                  <a:pt x="509124" y="928646"/>
                </a:lnTo>
                <a:lnTo>
                  <a:pt x="258010" y="902030"/>
                </a:lnTo>
                <a:lnTo>
                  <a:pt x="323175" y="2839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12110" y="6200083"/>
            <a:ext cx="609504" cy="459105"/>
          </a:xfrm>
          <a:custGeom>
            <a:avLst/>
            <a:gdLst>
              <a:gd name="connsiteX0" fmla="*/ 101918 w 609504"/>
              <a:gd name="connsiteY0" fmla="*/ 459105 h 459105"/>
              <a:gd name="connsiteX1" fmla="*/ 0 w 609504"/>
              <a:gd name="connsiteY1" fmla="*/ 376714 h 459105"/>
              <a:gd name="connsiteX2" fmla="*/ 304800 w 609504"/>
              <a:gd name="connsiteY2" fmla="*/ 0 h 459105"/>
              <a:gd name="connsiteX3" fmla="*/ 609505 w 609504"/>
              <a:gd name="connsiteY3" fmla="*/ 376714 h 459105"/>
              <a:gd name="connsiteX4" fmla="*/ 507587 w 609504"/>
              <a:gd name="connsiteY4" fmla="*/ 459105 h 459105"/>
              <a:gd name="connsiteX5" fmla="*/ 304800 w 609504"/>
              <a:gd name="connsiteY5" fmla="*/ 208407 h 459105"/>
              <a:gd name="connsiteX6" fmla="*/ 101918 w 609504"/>
              <a:gd name="connsiteY6" fmla="*/ 459105 h 459105"/>
            </a:gdLst>
            <a:ahLst/>
            <a:cxnLst/>
            <a:rect l="l" t="t" r="r" b="b"/>
            <a:pathLst>
              <a:path w="609504" h="459105">
                <a:moveTo>
                  <a:pt x="101918" y="459105"/>
                </a:moveTo>
                <a:lnTo>
                  <a:pt x="0" y="376714"/>
                </a:lnTo>
                <a:lnTo>
                  <a:pt x="304800" y="0"/>
                </a:lnTo>
                <a:lnTo>
                  <a:pt x="609505" y="376714"/>
                </a:lnTo>
                <a:lnTo>
                  <a:pt x="507587" y="459105"/>
                </a:lnTo>
                <a:lnTo>
                  <a:pt x="304800" y="208407"/>
                </a:lnTo>
                <a:lnTo>
                  <a:pt x="101918" y="45910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7932" y="5265977"/>
            <a:ext cx="1122265" cy="1122264"/>
          </a:xfrm>
          <a:custGeom>
            <a:avLst/>
            <a:gdLst>
              <a:gd name="connsiteX0" fmla="*/ 139065 w 273272"/>
              <a:gd name="connsiteY0" fmla="*/ 273272 h 273272"/>
              <a:gd name="connsiteX1" fmla="*/ 0 w 273272"/>
              <a:gd name="connsiteY1" fmla="*/ 139065 h 273272"/>
              <a:gd name="connsiteX2" fmla="*/ 134207 w 273272"/>
              <a:gd name="connsiteY2" fmla="*/ 0 h 273272"/>
              <a:gd name="connsiteX3" fmla="*/ 273272 w 273272"/>
              <a:gd name="connsiteY3" fmla="*/ 134207 h 273272"/>
              <a:gd name="connsiteX4" fmla="*/ 139065 w 273272"/>
              <a:gd name="connsiteY4" fmla="*/ 273272 h 273272"/>
              <a:gd name="connsiteX5" fmla="*/ 52959 w 273272"/>
              <a:gd name="connsiteY5" fmla="*/ 138113 h 273272"/>
              <a:gd name="connsiteX6" fmla="*/ 138113 w 273272"/>
              <a:gd name="connsiteY6" fmla="*/ 220313 h 273272"/>
              <a:gd name="connsiteX7" fmla="*/ 220313 w 273272"/>
              <a:gd name="connsiteY7" fmla="*/ 135160 h 273272"/>
              <a:gd name="connsiteX8" fmla="*/ 135160 w 273272"/>
              <a:gd name="connsiteY8" fmla="*/ 52959 h 273272"/>
              <a:gd name="connsiteX9" fmla="*/ 52959 w 273272"/>
              <a:gd name="connsiteY9" fmla="*/ 138113 h 273272"/>
            </a:gdLst>
            <a:ahLst/>
            <a:cxnLst/>
            <a:rect l="l" t="t" r="r" b="b"/>
            <a:pathLst>
              <a:path w="273272" h="273272">
                <a:moveTo>
                  <a:pt x="139065" y="273272"/>
                </a:moveTo>
                <a:lnTo>
                  <a:pt x="0" y="139065"/>
                </a:lnTo>
                <a:lnTo>
                  <a:pt x="134207" y="0"/>
                </a:lnTo>
                <a:lnTo>
                  <a:pt x="273272" y="134207"/>
                </a:lnTo>
                <a:lnTo>
                  <a:pt x="139065" y="273272"/>
                </a:lnTo>
                <a:close/>
                <a:moveTo>
                  <a:pt x="52959" y="138113"/>
                </a:moveTo>
                <a:lnTo>
                  <a:pt x="138113" y="220313"/>
                </a:lnTo>
                <a:lnTo>
                  <a:pt x="220313" y="135160"/>
                </a:lnTo>
                <a:lnTo>
                  <a:pt x="135160" y="52959"/>
                </a:lnTo>
                <a:lnTo>
                  <a:pt x="52959" y="1381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69848" y="128029"/>
            <a:ext cx="671008" cy="671008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11035" y="6051330"/>
            <a:ext cx="616651" cy="616651"/>
          </a:xfrm>
          <a:custGeom>
            <a:avLst/>
            <a:gdLst>
              <a:gd name="connsiteX0" fmla="*/ 180308 w 249745"/>
              <a:gd name="connsiteY0" fmla="*/ 249746 h 249745"/>
              <a:gd name="connsiteX1" fmla="*/ 0 w 249745"/>
              <a:gd name="connsiteY1" fmla="*/ 180308 h 249745"/>
              <a:gd name="connsiteX2" fmla="*/ 69437 w 249745"/>
              <a:gd name="connsiteY2" fmla="*/ 0 h 249745"/>
              <a:gd name="connsiteX3" fmla="*/ 249746 w 249745"/>
              <a:gd name="connsiteY3" fmla="*/ 69437 h 249745"/>
              <a:gd name="connsiteX4" fmla="*/ 180308 w 249745"/>
              <a:gd name="connsiteY4" fmla="*/ 249746 h 249745"/>
              <a:gd name="connsiteX5" fmla="*/ 48387 w 249745"/>
              <a:gd name="connsiteY5" fmla="*/ 158782 h 249745"/>
              <a:gd name="connsiteX6" fmla="*/ 158782 w 249745"/>
              <a:gd name="connsiteY6" fmla="*/ 201358 h 249745"/>
              <a:gd name="connsiteX7" fmla="*/ 201359 w 249745"/>
              <a:gd name="connsiteY7" fmla="*/ 90869 h 249745"/>
              <a:gd name="connsiteX8" fmla="*/ 90964 w 249745"/>
              <a:gd name="connsiteY8" fmla="*/ 48292 h 249745"/>
              <a:gd name="connsiteX9" fmla="*/ 48387 w 249745"/>
              <a:gd name="connsiteY9" fmla="*/ 158782 h 249745"/>
            </a:gdLst>
            <a:ahLst/>
            <a:cxnLst/>
            <a:rect l="l" t="t" r="r" b="b"/>
            <a:pathLst>
              <a:path w="249745" h="249745">
                <a:moveTo>
                  <a:pt x="180308" y="249746"/>
                </a:moveTo>
                <a:lnTo>
                  <a:pt x="0" y="180308"/>
                </a:lnTo>
                <a:lnTo>
                  <a:pt x="69437" y="0"/>
                </a:lnTo>
                <a:lnTo>
                  <a:pt x="249746" y="69437"/>
                </a:lnTo>
                <a:lnTo>
                  <a:pt x="180308" y="249746"/>
                </a:lnTo>
                <a:close/>
                <a:moveTo>
                  <a:pt x="48387" y="158782"/>
                </a:moveTo>
                <a:lnTo>
                  <a:pt x="158782" y="201358"/>
                </a:lnTo>
                <a:lnTo>
                  <a:pt x="201359" y="90869"/>
                </a:lnTo>
                <a:lnTo>
                  <a:pt x="90964" y="48292"/>
                </a:lnTo>
                <a:lnTo>
                  <a:pt x="48387" y="15878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27951" y="6264624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94315" y="2393224"/>
            <a:ext cx="657479" cy="657479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-544953" y="3739332"/>
            <a:ext cx="2235321" cy="1139151"/>
          </a:xfrm>
          <a:prstGeom prst="triangle">
            <a:avLst/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3568960" y="5756591"/>
            <a:ext cx="1264298" cy="84286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5565476" y="4572"/>
            <a:ext cx="2844831" cy="979813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674865" y="4572"/>
            <a:ext cx="517136" cy="1137666"/>
          </a:xfrm>
          <a:custGeom>
            <a:avLst/>
            <a:gdLst>
              <a:gd name="connsiteX0" fmla="*/ 449090 w 517136"/>
              <a:gd name="connsiteY0" fmla="*/ 0 h 1137666"/>
              <a:gd name="connsiteX1" fmla="*/ 0 w 517136"/>
              <a:gd name="connsiteY1" fmla="*/ 0 h 1137666"/>
              <a:gd name="connsiteX2" fmla="*/ 0 w 517136"/>
              <a:gd name="connsiteY2" fmla="*/ 1137666 h 1137666"/>
              <a:gd name="connsiteX3" fmla="*/ 25160 w 517136"/>
              <a:gd name="connsiteY3" fmla="*/ 1127575 h 1137666"/>
              <a:gd name="connsiteX4" fmla="*/ 517136 w 517136"/>
              <a:gd name="connsiteY4" fmla="*/ 334078 h 1137666"/>
              <a:gd name="connsiteX5" fmla="*/ 470608 w 517136"/>
              <a:gd name="connsiteY5" fmla="*/ 50059 h 1137666"/>
            </a:gdLst>
            <a:ahLst/>
            <a:cxnLst/>
            <a:rect l="l" t="t" r="r" b="b"/>
            <a:pathLst>
              <a:path w="517136" h="1137666">
                <a:moveTo>
                  <a:pt x="449090" y="0"/>
                </a:moveTo>
                <a:lnTo>
                  <a:pt x="0" y="0"/>
                </a:lnTo>
                <a:lnTo>
                  <a:pt x="0" y="1137666"/>
                </a:lnTo>
                <a:lnTo>
                  <a:pt x="25160" y="1127575"/>
                </a:lnTo>
                <a:cubicBezTo>
                  <a:pt x="316747" y="982672"/>
                  <a:pt x="517136" y="681777"/>
                  <a:pt x="517136" y="334078"/>
                </a:cubicBezTo>
                <a:cubicBezTo>
                  <a:pt x="517136" y="234736"/>
                  <a:pt x="500778" y="139214"/>
                  <a:pt x="470608" y="500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70731" y="6309789"/>
            <a:ext cx="437041" cy="437041"/>
          </a:xfrm>
          <a:custGeom>
            <a:avLst/>
            <a:gdLst>
              <a:gd name="connsiteX0" fmla="*/ 979932 w 979931"/>
              <a:gd name="connsiteY0" fmla="*/ 489966 h 979931"/>
              <a:gd name="connsiteX1" fmla="*/ 489966 w 979931"/>
              <a:gd name="connsiteY1" fmla="*/ 979932 h 979931"/>
              <a:gd name="connsiteX2" fmla="*/ 0 w 979931"/>
              <a:gd name="connsiteY2" fmla="*/ 489966 h 979931"/>
              <a:gd name="connsiteX3" fmla="*/ 489966 w 979931"/>
              <a:gd name="connsiteY3" fmla="*/ 0 h 979931"/>
              <a:gd name="connsiteX4" fmla="*/ 979932 w 979931"/>
              <a:gd name="connsiteY4" fmla="*/ 489966 h 979931"/>
            </a:gdLst>
            <a:ahLst/>
            <a:cxnLst/>
            <a:rect l="l" t="t" r="r" b="b"/>
            <a:pathLst>
              <a:path w="979931" h="979931">
                <a:moveTo>
                  <a:pt x="979932" y="489966"/>
                </a:moveTo>
                <a:cubicBezTo>
                  <a:pt x="979932" y="760571"/>
                  <a:pt x="760571" y="979932"/>
                  <a:pt x="489966" y="979932"/>
                </a:cubicBezTo>
                <a:cubicBezTo>
                  <a:pt x="219361" y="979932"/>
                  <a:pt x="0" y="760571"/>
                  <a:pt x="0" y="489966"/>
                </a:cubicBezTo>
                <a:cubicBezTo>
                  <a:pt x="0" y="219361"/>
                  <a:pt x="219361" y="0"/>
                  <a:pt x="489966" y="0"/>
                </a:cubicBezTo>
                <a:cubicBezTo>
                  <a:pt x="760571" y="0"/>
                  <a:pt x="979932" y="219361"/>
                  <a:pt x="979932" y="48996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10680677" y="1127826"/>
            <a:ext cx="912711" cy="908690"/>
          </a:xfrm>
          <a:prstGeom prst="triangle">
            <a:avLst/>
          </a:pr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-462677" y="474954"/>
            <a:ext cx="1792016" cy="860398"/>
          </a:xfrm>
          <a:custGeom>
            <a:avLst/>
            <a:gdLst>
              <a:gd name="connsiteX0" fmla="*/ 0 w 1792016"/>
              <a:gd name="connsiteY0" fmla="*/ 860398 h 860398"/>
              <a:gd name="connsiteX1" fmla="*/ 14293 w 1792016"/>
              <a:gd name="connsiteY1" fmla="*/ 718619 h 860398"/>
              <a:gd name="connsiteX2" fmla="*/ 896008 w 1792016"/>
              <a:gd name="connsiteY2" fmla="*/ 0 h 860398"/>
              <a:gd name="connsiteX3" fmla="*/ 1777723 w 1792016"/>
              <a:gd name="connsiteY3" fmla="*/ 718619 h 860398"/>
              <a:gd name="connsiteX4" fmla="*/ 1792016 w 1792016"/>
              <a:gd name="connsiteY4" fmla="*/ 860398 h 860398"/>
            </a:gdLst>
            <a:ahLst/>
            <a:cxnLst/>
            <a:rect l="l" t="t" r="r" b="b"/>
            <a:pathLst>
              <a:path w="1792016" h="860398">
                <a:moveTo>
                  <a:pt x="0" y="860398"/>
                </a:moveTo>
                <a:lnTo>
                  <a:pt x="14293" y="718619"/>
                </a:lnTo>
                <a:cubicBezTo>
                  <a:pt x="98215" y="308504"/>
                  <a:pt x="461084" y="0"/>
                  <a:pt x="896008" y="0"/>
                </a:cubicBezTo>
                <a:cubicBezTo>
                  <a:pt x="1330932" y="0"/>
                  <a:pt x="1693802" y="308504"/>
                  <a:pt x="1777723" y="718619"/>
                </a:cubicBezTo>
                <a:lnTo>
                  <a:pt x="1792016" y="86039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10588878" y="4536257"/>
            <a:ext cx="2069161" cy="1143345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V="1">
            <a:off x="4335144" y="9145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 flipV="1">
            <a:off x="2132478" y="1492905"/>
            <a:ext cx="7812284" cy="3922279"/>
          </a:xfrm>
          <a:prstGeom prst="rect">
            <a:avLst/>
          </a:prstGeom>
          <a:solidFill>
            <a:schemeClr val="accent3"/>
          </a:solidFill>
          <a:ln w="254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 flipV="1">
            <a:off x="2234538" y="1597876"/>
            <a:ext cx="7812284" cy="3922279"/>
          </a:xfrm>
          <a:prstGeom prst="rect">
            <a:avLst/>
          </a:prstGeom>
          <a:solidFill>
            <a:schemeClr val="bg1"/>
          </a:solidFill>
          <a:ln w="28575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028467" y="1462279"/>
            <a:ext cx="2224426" cy="538425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2918680" y="4810614"/>
            <a:ext cx="6444000" cy="473028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285945" y="1625352"/>
            <a:ext cx="1709471" cy="21227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126019" y="3035593"/>
            <a:ext cx="6029322" cy="16978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测试流程详解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418983" y="905534"/>
            <a:ext cx="1354033" cy="20527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855853" y="4901193"/>
            <a:ext cx="4569655" cy="3052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787784">
            <a:off x="1412091" y="3789097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787784">
            <a:off x="9082760" y="1975181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V="1">
            <a:off x="1591008" y="928863"/>
            <a:ext cx="1354033" cy="1354033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298371" y="4512174"/>
            <a:ext cx="1400378" cy="1400379"/>
          </a:xfrm>
          <a:prstGeom prst="triangle">
            <a:avLst/>
          </a:pr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3" name="标题 1"/>
          <p:cNvCxnSpPr/>
          <p:nvPr/>
        </p:nvCxnSpPr>
        <p:spPr>
          <a:xfrm>
            <a:off x="3126019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  <p:cxnSp>
        <p:nvCxnSpPr>
          <p:cNvPr id="34" name="标题 1"/>
          <p:cNvCxnSpPr/>
          <p:nvPr/>
        </p:nvCxnSpPr>
        <p:spPr>
          <a:xfrm>
            <a:off x="7448102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99834" y="1892054"/>
            <a:ext cx="1080000" cy="1080000"/>
          </a:xfrm>
          <a:prstGeom prst="arc">
            <a:avLst>
              <a:gd name="adj1" fmla="val 393838"/>
              <a:gd name="adj2" fmla="val 18064512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99465" y="1892054"/>
            <a:ext cx="1080000" cy="1080000"/>
          </a:xfrm>
          <a:prstGeom prst="arc">
            <a:avLst>
              <a:gd name="adj1" fmla="val 15254727"/>
              <a:gd name="adj2" fmla="val 9694577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019600" y="2355653"/>
            <a:ext cx="152802" cy="152802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407465" y="2000054"/>
            <a:ext cx="864000" cy="864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05465" y="2227191"/>
            <a:ext cx="468000" cy="409726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77078" y="3091191"/>
            <a:ext cx="4524776" cy="82932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图像预处理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577078" y="3932486"/>
            <a:ext cx="4524776" cy="14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对测试图像进行Resize到统一尺寸(352x352)，保证输入数据的一致性。
图像预处理需保证与训练阶段一致，确保模型在测试阶段表现准确。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907834" y="2000054"/>
            <a:ext cx="864000" cy="864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123835" y="2216054"/>
            <a:ext cx="432000" cy="4320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7446" y="3091191"/>
            <a:ext cx="4524776" cy="82932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测试集的选择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7446" y="3932486"/>
            <a:ext cx="4524776" cy="14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使用标准测试集(ECSSD/DUT等)，保证测试数据的多样性和代表性。
标准测试集可提供统一的评估标准，便于模型性能对比。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输入数据处理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425651" y="1825991"/>
            <a:ext cx="7353672" cy="82296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201540" y="2750042"/>
            <a:ext cx="470021" cy="536780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38090" tIns="38090" rIns="38090" bIns="3809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64908" y="2762902"/>
            <a:ext cx="536780" cy="53678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38090" tIns="38090" rIns="38090" bIns="3809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41458" y="2828568"/>
            <a:ext cx="4110702" cy="4698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模型推理过程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41458" y="3412768"/>
            <a:ext cx="4110702" cy="2514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输入预处理后的图像，模型输出显著性图和边缘图，进行后续处理。
模型推理过程需保证高效性和准确性，提高测试效率。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342158" y="3412768"/>
            <a:ext cx="4110702" cy="2514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对显著性图进行双线性插值恢复原尺寸，进行归一化处理，得到最终显著性图。
后处理操作可增强显著性图的视觉效果，提高用户体验。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342158" y="2828568"/>
            <a:ext cx="4110702" cy="4698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后处理操作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模型推理与后处理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383418" y="4037000"/>
            <a:ext cx="5425164" cy="5425164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V="1">
            <a:off x="1155510" y="1917510"/>
            <a:ext cx="9880981" cy="4940489"/>
          </a:xfrm>
          <a:custGeom>
            <a:avLst/>
            <a:gdLst>
              <a:gd name="connsiteX0" fmla="*/ 2117246 w 9880981"/>
              <a:gd name="connsiteY0" fmla="*/ 4053373 h 4940489"/>
              <a:gd name="connsiteX1" fmla="*/ 3011434 w 9880981"/>
              <a:gd name="connsiteY1" fmla="*/ 2708047 h 4940489"/>
              <a:gd name="connsiteX2" fmla="*/ 2823816 w 9880981"/>
              <a:gd name="connsiteY2" fmla="*/ 2567748 h 4940489"/>
              <a:gd name="connsiteX3" fmla="*/ 1618345 w 9880981"/>
              <a:gd name="connsiteY3" fmla="*/ 192487 h 4940489"/>
              <a:gd name="connsiteX4" fmla="*/ 1612871 w 9880981"/>
              <a:gd name="connsiteY4" fmla="*/ 0 h 4940489"/>
              <a:gd name="connsiteX5" fmla="*/ 0 w 9880981"/>
              <a:gd name="connsiteY5" fmla="*/ 0 h 4940489"/>
              <a:gd name="connsiteX6" fmla="*/ 9051 w 9880981"/>
              <a:gd name="connsiteY6" fmla="*/ 301541 h 4940489"/>
              <a:gd name="connsiteX7" fmla="*/ 1984515 w 9880981"/>
              <a:gd name="connsiteY7" fmla="*/ 3958987 h 4940489"/>
              <a:gd name="connsiteX8" fmla="*/ 7763731 w 9880981"/>
              <a:gd name="connsiteY8" fmla="*/ 4053377 h 4940489"/>
              <a:gd name="connsiteX9" fmla="*/ 7896465 w 9880981"/>
              <a:gd name="connsiteY9" fmla="*/ 3958988 h 4940489"/>
              <a:gd name="connsiteX10" fmla="*/ 9871930 w 9880981"/>
              <a:gd name="connsiteY10" fmla="*/ 301542 h 4940489"/>
              <a:gd name="connsiteX11" fmla="*/ 9880981 w 9880981"/>
              <a:gd name="connsiteY11" fmla="*/ 0 h 4940489"/>
              <a:gd name="connsiteX12" fmla="*/ 8268108 w 9880981"/>
              <a:gd name="connsiteY12" fmla="*/ 0 h 4940489"/>
              <a:gd name="connsiteX13" fmla="*/ 8262634 w 9880981"/>
              <a:gd name="connsiteY13" fmla="*/ 192488 h 4940489"/>
              <a:gd name="connsiteX14" fmla="*/ 7057164 w 9880981"/>
              <a:gd name="connsiteY14" fmla="*/ 2567749 h 4940489"/>
              <a:gd name="connsiteX15" fmla="*/ 6869542 w 9880981"/>
              <a:gd name="connsiteY15" fmla="*/ 2708049 h 4940489"/>
              <a:gd name="connsiteX16" fmla="*/ 4940490 w 9880981"/>
              <a:gd name="connsiteY16" fmla="*/ 4940489 h 4940489"/>
              <a:gd name="connsiteX17" fmla="*/ 7702765 w 9880981"/>
              <a:gd name="connsiteY17" fmla="*/ 4096730 h 4940489"/>
              <a:gd name="connsiteX18" fmla="*/ 7709968 w 9880981"/>
              <a:gd name="connsiteY18" fmla="*/ 4091607 h 4940489"/>
              <a:gd name="connsiteX19" fmla="*/ 6816654 w 9880981"/>
              <a:gd name="connsiteY19" fmla="*/ 2747597 h 4940489"/>
              <a:gd name="connsiteX20" fmla="*/ 6800991 w 9880981"/>
              <a:gd name="connsiteY20" fmla="*/ 2759311 h 4940489"/>
              <a:gd name="connsiteX21" fmla="*/ 4940488 w 9880981"/>
              <a:gd name="connsiteY21" fmla="*/ 3327616 h 4940489"/>
              <a:gd name="connsiteX22" fmla="*/ 3079987 w 9880981"/>
              <a:gd name="connsiteY22" fmla="*/ 2759311 h 4940489"/>
              <a:gd name="connsiteX23" fmla="*/ 3064320 w 9880981"/>
              <a:gd name="connsiteY23" fmla="*/ 2747596 h 4940489"/>
              <a:gd name="connsiteX24" fmla="*/ 2171007 w 9880981"/>
              <a:gd name="connsiteY24" fmla="*/ 4091605 h 4940489"/>
              <a:gd name="connsiteX25" fmla="*/ 2178215 w 9880981"/>
              <a:gd name="connsiteY25" fmla="*/ 4096730 h 4940489"/>
              <a:gd name="connsiteX26" fmla="*/ 4940490 w 9880981"/>
              <a:gd name="connsiteY26" fmla="*/ 4940489 h 4940489"/>
            </a:gdLst>
            <a:ahLst/>
            <a:cxnLst/>
            <a:rect l="l" t="t" r="r" b="b"/>
            <a:pathLst>
              <a:path w="9880981" h="4940489">
                <a:moveTo>
                  <a:pt x="2117246" y="4053373"/>
                </a:moveTo>
                <a:lnTo>
                  <a:pt x="3011434" y="2708047"/>
                </a:lnTo>
                <a:lnTo>
                  <a:pt x="2823816" y="2567748"/>
                </a:lnTo>
                <a:cubicBezTo>
                  <a:pt x="2130484" y="1995560"/>
                  <a:pt x="1672843" y="1147989"/>
                  <a:pt x="1618345" y="192487"/>
                </a:cubicBezTo>
                <a:lnTo>
                  <a:pt x="1612871" y="0"/>
                </a:lnTo>
                <a:lnTo>
                  <a:pt x="0" y="0"/>
                </a:lnTo>
                <a:lnTo>
                  <a:pt x="9051" y="301541"/>
                </a:lnTo>
                <a:cubicBezTo>
                  <a:pt x="99133" y="1797724"/>
                  <a:pt x="855087" y="3114339"/>
                  <a:pt x="1984515" y="3958987"/>
                </a:cubicBezTo>
                <a:close/>
                <a:moveTo>
                  <a:pt x="7763731" y="4053377"/>
                </a:moveTo>
                <a:lnTo>
                  <a:pt x="7896465" y="3958988"/>
                </a:lnTo>
                <a:cubicBezTo>
                  <a:pt x="9025894" y="3114339"/>
                  <a:pt x="9781848" y="1797724"/>
                  <a:pt x="9871930" y="301542"/>
                </a:cubicBezTo>
                <a:lnTo>
                  <a:pt x="9880981" y="0"/>
                </a:lnTo>
                <a:lnTo>
                  <a:pt x="8268108" y="0"/>
                </a:lnTo>
                <a:lnTo>
                  <a:pt x="8262634" y="192488"/>
                </a:lnTo>
                <a:cubicBezTo>
                  <a:pt x="8208137" y="1147990"/>
                  <a:pt x="7750496" y="1995561"/>
                  <a:pt x="7057164" y="2567749"/>
                </a:cubicBezTo>
                <a:lnTo>
                  <a:pt x="6869542" y="2708049"/>
                </a:lnTo>
                <a:close/>
                <a:moveTo>
                  <a:pt x="4940490" y="4940489"/>
                </a:moveTo>
                <a:cubicBezTo>
                  <a:pt x="5963699" y="4940488"/>
                  <a:pt x="6914257" y="4629435"/>
                  <a:pt x="7702765" y="4096730"/>
                </a:cubicBezTo>
                <a:lnTo>
                  <a:pt x="7709968" y="4091607"/>
                </a:lnTo>
                <a:lnTo>
                  <a:pt x="6816654" y="2747597"/>
                </a:lnTo>
                <a:lnTo>
                  <a:pt x="6800991" y="2759311"/>
                </a:lnTo>
                <a:cubicBezTo>
                  <a:pt x="6269899" y="3118108"/>
                  <a:pt x="5629660" y="3327616"/>
                  <a:pt x="4940488" y="3327616"/>
                </a:cubicBezTo>
                <a:cubicBezTo>
                  <a:pt x="4251316" y="3327615"/>
                  <a:pt x="3611077" y="3118108"/>
                  <a:pt x="3079987" y="2759311"/>
                </a:cubicBezTo>
                <a:lnTo>
                  <a:pt x="3064320" y="2747596"/>
                </a:lnTo>
                <a:lnTo>
                  <a:pt x="2171007" y="4091605"/>
                </a:lnTo>
                <a:lnTo>
                  <a:pt x="2178215" y="4096730"/>
                </a:lnTo>
                <a:cubicBezTo>
                  <a:pt x="2966723" y="4629435"/>
                  <a:pt x="3917281" y="4940488"/>
                  <a:pt x="4940490" y="4940489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05147" y="2236433"/>
            <a:ext cx="2588541" cy="16395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对测试结果进行详细分析，与现有方法进行对比，展示模型的优势和不足。
测试结果分析可为后续模型优化提供参考，提高模型性能。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708952" y="1384650"/>
            <a:ext cx="2761397" cy="72964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85613" y="1467556"/>
            <a:ext cx="2608075" cy="5638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测试结果分析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913124" y="4305092"/>
            <a:ext cx="2588541" cy="16395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将显著性图与原图叠加，直观展示检测结果，便于用户理解和评估。
提供多种可视化方式，如热力图、二值图等，满足不同用户需求。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816929" y="3453309"/>
            <a:ext cx="2761397" cy="72964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893590" y="3536215"/>
            <a:ext cx="2608075" cy="5638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结果可视化展示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12156" y="4305092"/>
            <a:ext cx="2588541" cy="16395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采用多种评估指标，如F- measure、MAE等，全面评估模型性能。
评估指标需根据任务特点选择，保证评估结果的准确性和可靠性。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15961" y="3453309"/>
            <a:ext cx="2761397" cy="72964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2622" y="3536215"/>
            <a:ext cx="2608075" cy="5638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评估指标的选择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0021203">
            <a:off x="3809444" y="4463027"/>
            <a:ext cx="4573112" cy="457311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1" flipV="1">
            <a:off x="5678907" y="5209012"/>
            <a:ext cx="834188" cy="80727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测试结果评估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982008" y="5318820"/>
            <a:ext cx="2793796" cy="1543752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590688" y="1787145"/>
            <a:ext cx="4601314" cy="5075428"/>
          </a:xfrm>
          <a:custGeom>
            <a:avLst/>
            <a:gdLst>
              <a:gd name="connsiteX0" fmla="*/ 2739325 w 5433659"/>
              <a:gd name="connsiteY0" fmla="*/ 70 h 5993537"/>
              <a:gd name="connsiteX1" fmla="*/ 3966624 w 5433659"/>
              <a:gd name="connsiteY1" fmla="*/ 612305 h 5993537"/>
              <a:gd name="connsiteX2" fmla="*/ 5165225 w 5433659"/>
              <a:gd name="connsiteY2" fmla="*/ 1281869 h 5993537"/>
              <a:gd name="connsiteX3" fmla="*/ 5421571 w 5433659"/>
              <a:gd name="connsiteY3" fmla="*/ 1224840 h 5993537"/>
              <a:gd name="connsiteX4" fmla="*/ 5433659 w 5433659"/>
              <a:gd name="connsiteY4" fmla="*/ 1219196 h 5993537"/>
              <a:gd name="connsiteX5" fmla="*/ 5433659 w 5433659"/>
              <a:gd name="connsiteY5" fmla="*/ 5993537 h 5993537"/>
              <a:gd name="connsiteX6" fmla="*/ 3483096 w 5433659"/>
              <a:gd name="connsiteY6" fmla="*/ 5993537 h 5993537"/>
              <a:gd name="connsiteX7" fmla="*/ 3397491 w 5433659"/>
              <a:gd name="connsiteY7" fmla="*/ 5928026 h 5993537"/>
              <a:gd name="connsiteX8" fmla="*/ 2968509 w 5433659"/>
              <a:gd name="connsiteY8" fmla="*/ 5786053 h 5993537"/>
              <a:gd name="connsiteX9" fmla="*/ 2465073 w 5433659"/>
              <a:gd name="connsiteY9" fmla="*/ 5905967 h 5993537"/>
              <a:gd name="connsiteX10" fmla="*/ 2199162 w 5433659"/>
              <a:gd name="connsiteY10" fmla="*/ 5993537 h 5993537"/>
              <a:gd name="connsiteX11" fmla="*/ 509997 w 5433659"/>
              <a:gd name="connsiteY11" fmla="*/ 5993537 h 5993537"/>
              <a:gd name="connsiteX12" fmla="*/ 470163 w 5433659"/>
              <a:gd name="connsiteY12" fmla="*/ 5973678 h 5993537"/>
              <a:gd name="connsiteX13" fmla="*/ 238986 w 5433659"/>
              <a:gd name="connsiteY13" fmla="*/ 5791240 h 5993537"/>
              <a:gd name="connsiteX14" fmla="*/ 21320 w 5433659"/>
              <a:gd name="connsiteY14" fmla="*/ 5357664 h 5993537"/>
              <a:gd name="connsiteX15" fmla="*/ 920473 w 5433659"/>
              <a:gd name="connsiteY15" fmla="*/ 3564344 h 5993537"/>
              <a:gd name="connsiteX16" fmla="*/ 976455 w 5433659"/>
              <a:gd name="connsiteY16" fmla="*/ 1868235 h 5993537"/>
              <a:gd name="connsiteX17" fmla="*/ 1313225 w 5433659"/>
              <a:gd name="connsiteY17" fmla="*/ 680009 h 5993537"/>
              <a:gd name="connsiteX18" fmla="*/ 2739325 w 5433659"/>
              <a:gd name="connsiteY18" fmla="*/ 70 h 5993537"/>
            </a:gdLst>
            <a:ahLst/>
            <a:cxnLst/>
            <a:rect l="l" t="t" r="r" b="b"/>
            <a:pathLst>
              <a:path w="5433659" h="5993537">
                <a:moveTo>
                  <a:pt x="2739325" y="70"/>
                </a:moveTo>
                <a:cubicBezTo>
                  <a:pt x="3235890" y="-5117"/>
                  <a:pt x="3625947" y="280318"/>
                  <a:pt x="3966624" y="612305"/>
                </a:cubicBezTo>
                <a:cubicBezTo>
                  <a:pt x="4306493" y="943550"/>
                  <a:pt x="4645418" y="1320134"/>
                  <a:pt x="5165225" y="1281869"/>
                </a:cubicBezTo>
                <a:cubicBezTo>
                  <a:pt x="5258202" y="1275017"/>
                  <a:pt x="5343127" y="1255087"/>
                  <a:pt x="5421571" y="1224840"/>
                </a:cubicBezTo>
                <a:lnTo>
                  <a:pt x="5433659" y="1219196"/>
                </a:lnTo>
                <a:lnTo>
                  <a:pt x="5433659" y="5993537"/>
                </a:lnTo>
                <a:lnTo>
                  <a:pt x="3483096" y="5993537"/>
                </a:lnTo>
                <a:lnTo>
                  <a:pt x="3397491" y="5928026"/>
                </a:lnTo>
                <a:cubicBezTo>
                  <a:pt x="3270718" y="5839847"/>
                  <a:pt x="3131404" y="5781001"/>
                  <a:pt x="2968509" y="5786053"/>
                </a:cubicBezTo>
                <a:cubicBezTo>
                  <a:pt x="2795307" y="5791442"/>
                  <a:pt x="2629045" y="5849917"/>
                  <a:pt x="2465073" y="5905967"/>
                </a:cubicBezTo>
                <a:lnTo>
                  <a:pt x="2199162" y="5993537"/>
                </a:lnTo>
                <a:lnTo>
                  <a:pt x="509997" y="5993537"/>
                </a:lnTo>
                <a:lnTo>
                  <a:pt x="470163" y="5973678"/>
                </a:lnTo>
                <a:cubicBezTo>
                  <a:pt x="384108" y="5923769"/>
                  <a:pt x="305848" y="5863273"/>
                  <a:pt x="238986" y="5791240"/>
                </a:cubicBezTo>
                <a:cubicBezTo>
                  <a:pt x="132949" y="5676918"/>
                  <a:pt x="55543" y="5533762"/>
                  <a:pt x="21320" y="5357664"/>
                </a:cubicBezTo>
                <a:cubicBezTo>
                  <a:pt x="-120690" y="4629625"/>
                  <a:pt x="476859" y="4049726"/>
                  <a:pt x="920473" y="3564344"/>
                </a:cubicBezTo>
                <a:cubicBezTo>
                  <a:pt x="1421080" y="3016041"/>
                  <a:pt x="1051907" y="2485455"/>
                  <a:pt x="976455" y="1868235"/>
                </a:cubicBezTo>
                <a:cubicBezTo>
                  <a:pt x="923707" y="1435602"/>
                  <a:pt x="1029541" y="1015297"/>
                  <a:pt x="1313225" y="680009"/>
                </a:cubicBezTo>
                <a:cubicBezTo>
                  <a:pt x="1662121" y="267586"/>
                  <a:pt x="2197354" y="5998"/>
                  <a:pt x="2739325" y="7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" y="4573"/>
            <a:ext cx="4688411" cy="3783320"/>
          </a:xfrm>
          <a:custGeom>
            <a:avLst/>
            <a:gdLst>
              <a:gd name="connsiteX0" fmla="*/ 4793264 w 4793264"/>
              <a:gd name="connsiteY0" fmla="*/ 0 h 3818764"/>
              <a:gd name="connsiteX1" fmla="*/ 1171644 w 4793264"/>
              <a:gd name="connsiteY1" fmla="*/ 0 h 3818764"/>
              <a:gd name="connsiteX2" fmla="*/ 1178074 w 4793264"/>
              <a:gd name="connsiteY2" fmla="*/ 98109 h 3818764"/>
              <a:gd name="connsiteX3" fmla="*/ 920473 w 4793264"/>
              <a:gd name="connsiteY3" fmla="*/ 712978 h 3818764"/>
              <a:gd name="connsiteX4" fmla="*/ 21320 w 4793264"/>
              <a:gd name="connsiteY4" fmla="*/ 2506298 h 3818764"/>
              <a:gd name="connsiteX5" fmla="*/ 238985 w 4793264"/>
              <a:gd name="connsiteY5" fmla="*/ 2939874 h 3818764"/>
              <a:gd name="connsiteX6" fmla="*/ 1357890 w 4793264"/>
              <a:gd name="connsiteY6" fmla="*/ 3311338 h 3818764"/>
              <a:gd name="connsiteX7" fmla="*/ 2465073 w 4793264"/>
              <a:gd name="connsiteY7" fmla="*/ 3054601 h 3818764"/>
              <a:gd name="connsiteX8" fmla="*/ 2968509 w 4793264"/>
              <a:gd name="connsiteY8" fmla="*/ 2934687 h 3818764"/>
              <a:gd name="connsiteX9" fmla="*/ 3977942 w 4793264"/>
              <a:gd name="connsiteY9" fmla="*/ 3601961 h 3818764"/>
              <a:gd name="connsiteX10" fmla="*/ 4756642 w 4793264"/>
              <a:gd name="connsiteY10" fmla="*/ 3800358 h 3818764"/>
              <a:gd name="connsiteX11" fmla="*/ 4793264 w 4793264"/>
              <a:gd name="connsiteY11" fmla="*/ 3790371 h 3818764"/>
            </a:gdLst>
            <a:ahLst/>
            <a:cxnLst/>
            <a:rect l="l" t="t" r="r" b="b"/>
            <a:pathLst>
              <a:path w="4793264" h="3818764">
                <a:moveTo>
                  <a:pt x="4793264" y="0"/>
                </a:moveTo>
                <a:lnTo>
                  <a:pt x="1171644" y="0"/>
                </a:lnTo>
                <a:lnTo>
                  <a:pt x="1178074" y="98109"/>
                </a:lnTo>
                <a:cubicBezTo>
                  <a:pt x="1173615" y="304242"/>
                  <a:pt x="1108201" y="507365"/>
                  <a:pt x="920473" y="712978"/>
                </a:cubicBezTo>
                <a:cubicBezTo>
                  <a:pt x="476859" y="1198360"/>
                  <a:pt x="-120690" y="1778259"/>
                  <a:pt x="21320" y="2506298"/>
                </a:cubicBezTo>
                <a:cubicBezTo>
                  <a:pt x="55543" y="2682396"/>
                  <a:pt x="132948" y="2825552"/>
                  <a:pt x="238985" y="2939874"/>
                </a:cubicBezTo>
                <a:cubicBezTo>
                  <a:pt x="506433" y="3228004"/>
                  <a:pt x="956245" y="3331548"/>
                  <a:pt x="1357890" y="3311338"/>
                </a:cubicBezTo>
                <a:cubicBezTo>
                  <a:pt x="1737572" y="3292475"/>
                  <a:pt x="2105398" y="3177614"/>
                  <a:pt x="2465073" y="3054601"/>
                </a:cubicBezTo>
                <a:cubicBezTo>
                  <a:pt x="2629045" y="2998551"/>
                  <a:pt x="2795307" y="2940076"/>
                  <a:pt x="2968509" y="2934687"/>
                </a:cubicBezTo>
                <a:cubicBezTo>
                  <a:pt x="3402894" y="2921213"/>
                  <a:pt x="3669601" y="3362133"/>
                  <a:pt x="3977942" y="3601961"/>
                </a:cubicBezTo>
                <a:cubicBezTo>
                  <a:pt x="4208136" y="3780889"/>
                  <a:pt x="4469320" y="3856947"/>
                  <a:pt x="4756642" y="3800358"/>
                </a:cubicBezTo>
                <a:lnTo>
                  <a:pt x="4793264" y="37903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674586">
            <a:off x="1294820" y="-123245"/>
            <a:ext cx="607147" cy="928646"/>
          </a:xfrm>
          <a:custGeom>
            <a:avLst/>
            <a:gdLst>
              <a:gd name="connsiteX0" fmla="*/ 0 w 607147"/>
              <a:gd name="connsiteY0" fmla="*/ 318047 h 928646"/>
              <a:gd name="connsiteX1" fmla="*/ 147936 w 607147"/>
              <a:gd name="connsiteY1" fmla="*/ 48472 h 928646"/>
              <a:gd name="connsiteX2" fmla="*/ 607147 w 607147"/>
              <a:gd name="connsiteY2" fmla="*/ 0 h 928646"/>
              <a:gd name="connsiteX3" fmla="*/ 509124 w 607147"/>
              <a:gd name="connsiteY3" fmla="*/ 928646 h 928646"/>
              <a:gd name="connsiteX4" fmla="*/ 258010 w 607147"/>
              <a:gd name="connsiteY4" fmla="*/ 902030 h 928646"/>
              <a:gd name="connsiteX5" fmla="*/ 323175 w 607147"/>
              <a:gd name="connsiteY5" fmla="*/ 283972 h 928646"/>
            </a:gdLst>
            <a:ahLst/>
            <a:cxnLst/>
            <a:rect l="l" t="t" r="r" b="b"/>
            <a:pathLst>
              <a:path w="607147" h="928646">
                <a:moveTo>
                  <a:pt x="0" y="318047"/>
                </a:moveTo>
                <a:lnTo>
                  <a:pt x="147936" y="48472"/>
                </a:lnTo>
                <a:lnTo>
                  <a:pt x="607147" y="0"/>
                </a:lnTo>
                <a:lnTo>
                  <a:pt x="509124" y="928646"/>
                </a:lnTo>
                <a:lnTo>
                  <a:pt x="258010" y="902030"/>
                </a:lnTo>
                <a:lnTo>
                  <a:pt x="323175" y="2839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12110" y="6200083"/>
            <a:ext cx="609504" cy="459105"/>
          </a:xfrm>
          <a:custGeom>
            <a:avLst/>
            <a:gdLst>
              <a:gd name="connsiteX0" fmla="*/ 101918 w 609504"/>
              <a:gd name="connsiteY0" fmla="*/ 459105 h 459105"/>
              <a:gd name="connsiteX1" fmla="*/ 0 w 609504"/>
              <a:gd name="connsiteY1" fmla="*/ 376714 h 459105"/>
              <a:gd name="connsiteX2" fmla="*/ 304800 w 609504"/>
              <a:gd name="connsiteY2" fmla="*/ 0 h 459105"/>
              <a:gd name="connsiteX3" fmla="*/ 609505 w 609504"/>
              <a:gd name="connsiteY3" fmla="*/ 376714 h 459105"/>
              <a:gd name="connsiteX4" fmla="*/ 507587 w 609504"/>
              <a:gd name="connsiteY4" fmla="*/ 459105 h 459105"/>
              <a:gd name="connsiteX5" fmla="*/ 304800 w 609504"/>
              <a:gd name="connsiteY5" fmla="*/ 208407 h 459105"/>
              <a:gd name="connsiteX6" fmla="*/ 101918 w 609504"/>
              <a:gd name="connsiteY6" fmla="*/ 459105 h 459105"/>
            </a:gdLst>
            <a:ahLst/>
            <a:cxnLst/>
            <a:rect l="l" t="t" r="r" b="b"/>
            <a:pathLst>
              <a:path w="609504" h="459105">
                <a:moveTo>
                  <a:pt x="101918" y="459105"/>
                </a:moveTo>
                <a:lnTo>
                  <a:pt x="0" y="376714"/>
                </a:lnTo>
                <a:lnTo>
                  <a:pt x="304800" y="0"/>
                </a:lnTo>
                <a:lnTo>
                  <a:pt x="609505" y="376714"/>
                </a:lnTo>
                <a:lnTo>
                  <a:pt x="507587" y="459105"/>
                </a:lnTo>
                <a:lnTo>
                  <a:pt x="304800" y="208407"/>
                </a:lnTo>
                <a:lnTo>
                  <a:pt x="101918" y="45910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7932" y="5265977"/>
            <a:ext cx="1122265" cy="1122264"/>
          </a:xfrm>
          <a:custGeom>
            <a:avLst/>
            <a:gdLst>
              <a:gd name="connsiteX0" fmla="*/ 139065 w 273272"/>
              <a:gd name="connsiteY0" fmla="*/ 273272 h 273272"/>
              <a:gd name="connsiteX1" fmla="*/ 0 w 273272"/>
              <a:gd name="connsiteY1" fmla="*/ 139065 h 273272"/>
              <a:gd name="connsiteX2" fmla="*/ 134207 w 273272"/>
              <a:gd name="connsiteY2" fmla="*/ 0 h 273272"/>
              <a:gd name="connsiteX3" fmla="*/ 273272 w 273272"/>
              <a:gd name="connsiteY3" fmla="*/ 134207 h 273272"/>
              <a:gd name="connsiteX4" fmla="*/ 139065 w 273272"/>
              <a:gd name="connsiteY4" fmla="*/ 273272 h 273272"/>
              <a:gd name="connsiteX5" fmla="*/ 52959 w 273272"/>
              <a:gd name="connsiteY5" fmla="*/ 138113 h 273272"/>
              <a:gd name="connsiteX6" fmla="*/ 138113 w 273272"/>
              <a:gd name="connsiteY6" fmla="*/ 220313 h 273272"/>
              <a:gd name="connsiteX7" fmla="*/ 220313 w 273272"/>
              <a:gd name="connsiteY7" fmla="*/ 135160 h 273272"/>
              <a:gd name="connsiteX8" fmla="*/ 135160 w 273272"/>
              <a:gd name="connsiteY8" fmla="*/ 52959 h 273272"/>
              <a:gd name="connsiteX9" fmla="*/ 52959 w 273272"/>
              <a:gd name="connsiteY9" fmla="*/ 138113 h 273272"/>
            </a:gdLst>
            <a:ahLst/>
            <a:cxnLst/>
            <a:rect l="l" t="t" r="r" b="b"/>
            <a:pathLst>
              <a:path w="273272" h="273272">
                <a:moveTo>
                  <a:pt x="139065" y="273272"/>
                </a:moveTo>
                <a:lnTo>
                  <a:pt x="0" y="139065"/>
                </a:lnTo>
                <a:lnTo>
                  <a:pt x="134207" y="0"/>
                </a:lnTo>
                <a:lnTo>
                  <a:pt x="273272" y="134207"/>
                </a:lnTo>
                <a:lnTo>
                  <a:pt x="139065" y="273272"/>
                </a:lnTo>
                <a:close/>
                <a:moveTo>
                  <a:pt x="52959" y="138113"/>
                </a:moveTo>
                <a:lnTo>
                  <a:pt x="138113" y="220313"/>
                </a:lnTo>
                <a:lnTo>
                  <a:pt x="220313" y="135160"/>
                </a:lnTo>
                <a:lnTo>
                  <a:pt x="135160" y="52959"/>
                </a:lnTo>
                <a:lnTo>
                  <a:pt x="52959" y="1381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69848" y="128029"/>
            <a:ext cx="671008" cy="671008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11035" y="6051330"/>
            <a:ext cx="616651" cy="616651"/>
          </a:xfrm>
          <a:custGeom>
            <a:avLst/>
            <a:gdLst>
              <a:gd name="connsiteX0" fmla="*/ 180308 w 249745"/>
              <a:gd name="connsiteY0" fmla="*/ 249746 h 249745"/>
              <a:gd name="connsiteX1" fmla="*/ 0 w 249745"/>
              <a:gd name="connsiteY1" fmla="*/ 180308 h 249745"/>
              <a:gd name="connsiteX2" fmla="*/ 69437 w 249745"/>
              <a:gd name="connsiteY2" fmla="*/ 0 h 249745"/>
              <a:gd name="connsiteX3" fmla="*/ 249746 w 249745"/>
              <a:gd name="connsiteY3" fmla="*/ 69437 h 249745"/>
              <a:gd name="connsiteX4" fmla="*/ 180308 w 249745"/>
              <a:gd name="connsiteY4" fmla="*/ 249746 h 249745"/>
              <a:gd name="connsiteX5" fmla="*/ 48387 w 249745"/>
              <a:gd name="connsiteY5" fmla="*/ 158782 h 249745"/>
              <a:gd name="connsiteX6" fmla="*/ 158782 w 249745"/>
              <a:gd name="connsiteY6" fmla="*/ 201358 h 249745"/>
              <a:gd name="connsiteX7" fmla="*/ 201359 w 249745"/>
              <a:gd name="connsiteY7" fmla="*/ 90869 h 249745"/>
              <a:gd name="connsiteX8" fmla="*/ 90964 w 249745"/>
              <a:gd name="connsiteY8" fmla="*/ 48292 h 249745"/>
              <a:gd name="connsiteX9" fmla="*/ 48387 w 249745"/>
              <a:gd name="connsiteY9" fmla="*/ 158782 h 249745"/>
            </a:gdLst>
            <a:ahLst/>
            <a:cxnLst/>
            <a:rect l="l" t="t" r="r" b="b"/>
            <a:pathLst>
              <a:path w="249745" h="249745">
                <a:moveTo>
                  <a:pt x="180308" y="249746"/>
                </a:moveTo>
                <a:lnTo>
                  <a:pt x="0" y="180308"/>
                </a:lnTo>
                <a:lnTo>
                  <a:pt x="69437" y="0"/>
                </a:lnTo>
                <a:lnTo>
                  <a:pt x="249746" y="69437"/>
                </a:lnTo>
                <a:lnTo>
                  <a:pt x="180308" y="249746"/>
                </a:lnTo>
                <a:close/>
                <a:moveTo>
                  <a:pt x="48387" y="158782"/>
                </a:moveTo>
                <a:lnTo>
                  <a:pt x="158782" y="201358"/>
                </a:lnTo>
                <a:lnTo>
                  <a:pt x="201359" y="90869"/>
                </a:lnTo>
                <a:lnTo>
                  <a:pt x="90964" y="48292"/>
                </a:lnTo>
                <a:lnTo>
                  <a:pt x="48387" y="15878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27951" y="6264624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94315" y="2393224"/>
            <a:ext cx="657479" cy="657479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-544953" y="3739332"/>
            <a:ext cx="2235321" cy="1139151"/>
          </a:xfrm>
          <a:prstGeom prst="triangle">
            <a:avLst/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3568960" y="5756591"/>
            <a:ext cx="1264298" cy="84286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5565476" y="4572"/>
            <a:ext cx="2844831" cy="979813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674865" y="4572"/>
            <a:ext cx="517136" cy="1137666"/>
          </a:xfrm>
          <a:custGeom>
            <a:avLst/>
            <a:gdLst>
              <a:gd name="connsiteX0" fmla="*/ 449090 w 517136"/>
              <a:gd name="connsiteY0" fmla="*/ 0 h 1137666"/>
              <a:gd name="connsiteX1" fmla="*/ 0 w 517136"/>
              <a:gd name="connsiteY1" fmla="*/ 0 h 1137666"/>
              <a:gd name="connsiteX2" fmla="*/ 0 w 517136"/>
              <a:gd name="connsiteY2" fmla="*/ 1137666 h 1137666"/>
              <a:gd name="connsiteX3" fmla="*/ 25160 w 517136"/>
              <a:gd name="connsiteY3" fmla="*/ 1127575 h 1137666"/>
              <a:gd name="connsiteX4" fmla="*/ 517136 w 517136"/>
              <a:gd name="connsiteY4" fmla="*/ 334078 h 1137666"/>
              <a:gd name="connsiteX5" fmla="*/ 470608 w 517136"/>
              <a:gd name="connsiteY5" fmla="*/ 50059 h 1137666"/>
            </a:gdLst>
            <a:ahLst/>
            <a:cxnLst/>
            <a:rect l="l" t="t" r="r" b="b"/>
            <a:pathLst>
              <a:path w="517136" h="1137666">
                <a:moveTo>
                  <a:pt x="449090" y="0"/>
                </a:moveTo>
                <a:lnTo>
                  <a:pt x="0" y="0"/>
                </a:lnTo>
                <a:lnTo>
                  <a:pt x="0" y="1137666"/>
                </a:lnTo>
                <a:lnTo>
                  <a:pt x="25160" y="1127575"/>
                </a:lnTo>
                <a:cubicBezTo>
                  <a:pt x="316747" y="982672"/>
                  <a:pt x="517136" y="681777"/>
                  <a:pt x="517136" y="334078"/>
                </a:cubicBezTo>
                <a:cubicBezTo>
                  <a:pt x="517136" y="234736"/>
                  <a:pt x="500778" y="139214"/>
                  <a:pt x="470608" y="500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70731" y="6309789"/>
            <a:ext cx="437041" cy="437041"/>
          </a:xfrm>
          <a:custGeom>
            <a:avLst/>
            <a:gdLst>
              <a:gd name="connsiteX0" fmla="*/ 979932 w 979931"/>
              <a:gd name="connsiteY0" fmla="*/ 489966 h 979931"/>
              <a:gd name="connsiteX1" fmla="*/ 489966 w 979931"/>
              <a:gd name="connsiteY1" fmla="*/ 979932 h 979931"/>
              <a:gd name="connsiteX2" fmla="*/ 0 w 979931"/>
              <a:gd name="connsiteY2" fmla="*/ 489966 h 979931"/>
              <a:gd name="connsiteX3" fmla="*/ 489966 w 979931"/>
              <a:gd name="connsiteY3" fmla="*/ 0 h 979931"/>
              <a:gd name="connsiteX4" fmla="*/ 979932 w 979931"/>
              <a:gd name="connsiteY4" fmla="*/ 489966 h 979931"/>
            </a:gdLst>
            <a:ahLst/>
            <a:cxnLst/>
            <a:rect l="l" t="t" r="r" b="b"/>
            <a:pathLst>
              <a:path w="979931" h="979931">
                <a:moveTo>
                  <a:pt x="979932" y="489966"/>
                </a:moveTo>
                <a:cubicBezTo>
                  <a:pt x="979932" y="760571"/>
                  <a:pt x="760571" y="979932"/>
                  <a:pt x="489966" y="979932"/>
                </a:cubicBezTo>
                <a:cubicBezTo>
                  <a:pt x="219361" y="979932"/>
                  <a:pt x="0" y="760571"/>
                  <a:pt x="0" y="489966"/>
                </a:cubicBezTo>
                <a:cubicBezTo>
                  <a:pt x="0" y="219361"/>
                  <a:pt x="219361" y="0"/>
                  <a:pt x="489966" y="0"/>
                </a:cubicBezTo>
                <a:cubicBezTo>
                  <a:pt x="760571" y="0"/>
                  <a:pt x="979932" y="219361"/>
                  <a:pt x="979932" y="48996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10680677" y="1127826"/>
            <a:ext cx="912711" cy="908690"/>
          </a:xfrm>
          <a:prstGeom prst="triangle">
            <a:avLst/>
          </a:pr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-462677" y="474954"/>
            <a:ext cx="1792016" cy="860398"/>
          </a:xfrm>
          <a:custGeom>
            <a:avLst/>
            <a:gdLst>
              <a:gd name="connsiteX0" fmla="*/ 0 w 1792016"/>
              <a:gd name="connsiteY0" fmla="*/ 860398 h 860398"/>
              <a:gd name="connsiteX1" fmla="*/ 14293 w 1792016"/>
              <a:gd name="connsiteY1" fmla="*/ 718619 h 860398"/>
              <a:gd name="connsiteX2" fmla="*/ 896008 w 1792016"/>
              <a:gd name="connsiteY2" fmla="*/ 0 h 860398"/>
              <a:gd name="connsiteX3" fmla="*/ 1777723 w 1792016"/>
              <a:gd name="connsiteY3" fmla="*/ 718619 h 860398"/>
              <a:gd name="connsiteX4" fmla="*/ 1792016 w 1792016"/>
              <a:gd name="connsiteY4" fmla="*/ 860398 h 860398"/>
            </a:gdLst>
            <a:ahLst/>
            <a:cxnLst/>
            <a:rect l="l" t="t" r="r" b="b"/>
            <a:pathLst>
              <a:path w="1792016" h="860398">
                <a:moveTo>
                  <a:pt x="0" y="860398"/>
                </a:moveTo>
                <a:lnTo>
                  <a:pt x="14293" y="718619"/>
                </a:lnTo>
                <a:cubicBezTo>
                  <a:pt x="98215" y="308504"/>
                  <a:pt x="461084" y="0"/>
                  <a:pt x="896008" y="0"/>
                </a:cubicBezTo>
                <a:cubicBezTo>
                  <a:pt x="1330932" y="0"/>
                  <a:pt x="1693802" y="308504"/>
                  <a:pt x="1777723" y="718619"/>
                </a:cubicBezTo>
                <a:lnTo>
                  <a:pt x="1792016" y="86039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10588878" y="4536257"/>
            <a:ext cx="2069161" cy="1143345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V="1">
            <a:off x="4335144" y="9145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 flipV="1">
            <a:off x="2132478" y="1492905"/>
            <a:ext cx="7812284" cy="3922279"/>
          </a:xfrm>
          <a:prstGeom prst="rect">
            <a:avLst/>
          </a:prstGeom>
          <a:solidFill>
            <a:schemeClr val="accent3"/>
          </a:solidFill>
          <a:ln w="254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 flipV="1">
            <a:off x="2234538" y="1597876"/>
            <a:ext cx="7812284" cy="3922279"/>
          </a:xfrm>
          <a:prstGeom prst="rect">
            <a:avLst/>
          </a:prstGeom>
          <a:solidFill>
            <a:schemeClr val="bg1"/>
          </a:solidFill>
          <a:ln w="28575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028467" y="1462279"/>
            <a:ext cx="2224426" cy="538425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2918680" y="4810614"/>
            <a:ext cx="6444000" cy="473028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285945" y="1625352"/>
            <a:ext cx="1709471" cy="21227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126019" y="3035593"/>
            <a:ext cx="6029322" cy="16978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关键代码解析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418983" y="905534"/>
            <a:ext cx="1354033" cy="20527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855853" y="4901193"/>
            <a:ext cx="4569655" cy="3052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787784">
            <a:off x="1412091" y="3789097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787784">
            <a:off x="9082760" y="1975181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V="1">
            <a:off x="1591008" y="928863"/>
            <a:ext cx="1354033" cy="1354033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298371" y="4512174"/>
            <a:ext cx="1400378" cy="1400379"/>
          </a:xfrm>
          <a:prstGeom prst="triangle">
            <a:avLst/>
          </a:pr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3" name="标题 1"/>
          <p:cNvCxnSpPr/>
          <p:nvPr/>
        </p:nvCxnSpPr>
        <p:spPr>
          <a:xfrm>
            <a:off x="3126019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  <p:cxnSp>
        <p:nvCxnSpPr>
          <p:cNvPr id="34" name="标题 1"/>
          <p:cNvCxnSpPr/>
          <p:nvPr/>
        </p:nvCxnSpPr>
        <p:spPr>
          <a:xfrm>
            <a:off x="7448102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378640" y="3566355"/>
            <a:ext cx="12080239" cy="325119"/>
          </a:xfrm>
          <a:custGeom>
            <a:avLst/>
            <a:gdLst>
              <a:gd name="connsiteX0" fmla="*/ 11308074 w 11778307"/>
              <a:gd name="connsiteY0" fmla="*/ 0 h 308807"/>
              <a:gd name="connsiteX1" fmla="*/ 11778307 w 11778307"/>
              <a:gd name="connsiteY1" fmla="*/ 308807 h 308807"/>
              <a:gd name="connsiteX2" fmla="*/ 0 w 11778307"/>
              <a:gd name="connsiteY2" fmla="*/ 308807 h 308807"/>
              <a:gd name="connsiteX3" fmla="*/ 0 w 11778307"/>
              <a:gd name="connsiteY3" fmla="*/ 193041 h 308807"/>
              <a:gd name="connsiteX4" fmla="*/ 11308074 w 11778307"/>
              <a:gd name="connsiteY4" fmla="*/ 193041 h 308807"/>
            </a:gdLst>
            <a:ahLst/>
            <a:cxnLst/>
            <a:rect l="l" t="t" r="r" b="b"/>
            <a:pathLst>
              <a:path w="11778307" h="308807">
                <a:moveTo>
                  <a:pt x="11308074" y="0"/>
                </a:moveTo>
                <a:lnTo>
                  <a:pt x="11778307" y="308807"/>
                </a:lnTo>
                <a:lnTo>
                  <a:pt x="0" y="308807"/>
                </a:lnTo>
                <a:lnTo>
                  <a:pt x="0" y="193041"/>
                </a:lnTo>
                <a:lnTo>
                  <a:pt x="11308074" y="19304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0"/>
                </a:schemeClr>
              </a:gs>
              <a:gs pos="53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96835" y="3624555"/>
            <a:ext cx="953778" cy="40157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  <a:effectLst>
            <a:outerShdw blurRad="152400" dist="76200" dir="5400000" algn="t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8778" y="3614995"/>
            <a:ext cx="698006" cy="4206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V="1">
            <a:off x="-119266" y="5305406"/>
            <a:ext cx="1764000" cy="18000"/>
          </a:xfrm>
          <a:prstGeom prst="rect">
            <a:avLst/>
          </a:prstGeom>
          <a:gradFill>
            <a:gsLst>
              <a:gs pos="41000">
                <a:schemeClr val="accent1"/>
              </a:gs>
              <a:gs pos="100000">
                <a:schemeClr val="accent4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721725" y="6173398"/>
            <a:ext cx="82019" cy="82019"/>
          </a:xfrm>
          <a:prstGeom prst="ellipse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20409" y="4336676"/>
            <a:ext cx="3816000" cy="4812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VGG特征提取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20411" y="4896892"/>
            <a:ext cx="3816000" cy="13388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通过VGG16主干网络提取输入图像的多尺度特征，为后续任务提供基础特征。
VGG特征提取需保证准确性和稳定性，直接影响模型性能。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026622" y="3624555"/>
            <a:ext cx="953778" cy="40157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  <a:effectLst>
            <a:outerShdw blurRad="152400" dist="76200" dir="5400000" algn="t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148565" y="3614995"/>
            <a:ext cx="698006" cy="4206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3171658" y="2309359"/>
            <a:ext cx="1764000" cy="18000"/>
          </a:xfrm>
          <a:prstGeom prst="rect">
            <a:avLst/>
          </a:prstGeom>
          <a:gradFill>
            <a:gsLst>
              <a:gs pos="41000">
                <a:schemeClr val="accent1"/>
              </a:gs>
              <a:gs pos="100000">
                <a:schemeClr val="accent4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012649" y="1377348"/>
            <a:ext cx="82019" cy="82019"/>
          </a:xfrm>
          <a:prstGeom prst="ellipse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280887" y="1276350"/>
            <a:ext cx="3816000" cy="4812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边缘检测与ASPP模块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280889" y="1836566"/>
            <a:ext cx="3816000" cy="13388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边缘检测模块从特征中提取边缘信息，ASPP模块通过空洞卷积提取多尺度特征，增强模型对不同尺度目标的检测能力。
边缘检测和ASPP模块的结合可提高模型对复杂场景的适应能力。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273126" y="3624555"/>
            <a:ext cx="953778" cy="40157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  <a:effectLst>
            <a:outerShdw blurRad="152400" dist="76200" dir="5400000" algn="t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395069" y="3614995"/>
            <a:ext cx="698006" cy="4206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 flipV="1">
            <a:off x="6486070" y="5305406"/>
            <a:ext cx="1764000" cy="18000"/>
          </a:xfrm>
          <a:prstGeom prst="rect">
            <a:avLst/>
          </a:prstGeom>
          <a:gradFill>
            <a:gsLst>
              <a:gs pos="41000">
                <a:schemeClr val="accent1"/>
              </a:gs>
              <a:gs pos="100000">
                <a:schemeClr val="accent4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V="1">
            <a:off x="7327061" y="6173398"/>
            <a:ext cx="82019" cy="82019"/>
          </a:xfrm>
          <a:prstGeom prst="ellipse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625747" y="4336676"/>
            <a:ext cx="3816000" cy="4812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特征融合与输出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625747" y="4896892"/>
            <a:ext cx="3816000" cy="13388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将边缘图和初始显著性图进行特征融合，优化最终显著性图，提高检测效果。
特征融合策略需合理设计，增强显著性图的质量。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网络前向传播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890492"/>
            <a:ext cx="3312000" cy="3600000"/>
          </a:xfrm>
          <a:prstGeom prst="roundRect">
            <a:avLst>
              <a:gd name="adj" fmla="val 6000"/>
            </a:avLst>
          </a:prstGeom>
          <a:solidFill>
            <a:schemeClr val="bg1">
              <a:lumMod val="85000"/>
              <a:alpha val="40000"/>
            </a:schemeClr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42174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3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7" y="0"/>
                  <a:pt x="86400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417826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1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9" y="0"/>
                  <a:pt x="86400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21200" y="1773908"/>
            <a:ext cx="2390400" cy="576000"/>
          </a:xfrm>
          <a:custGeom>
            <a:avLst/>
            <a:gdLst>
              <a:gd name="connsiteX0" fmla="*/ 2304000 w 2390400"/>
              <a:gd name="connsiteY0" fmla="*/ 0 h 576000"/>
              <a:gd name="connsiteX1" fmla="*/ 0 w 2390400"/>
              <a:gd name="connsiteY1" fmla="*/ 0 h 576000"/>
              <a:gd name="connsiteX2" fmla="*/ 86400 w 2390400"/>
              <a:gd name="connsiteY2" fmla="*/ 86400 h 576000"/>
              <a:gd name="connsiteX3" fmla="*/ 86400 w 2390400"/>
              <a:gd name="connsiteY3" fmla="*/ 460800 h 576000"/>
              <a:gd name="connsiteX4" fmla="*/ 201600 w 2390400"/>
              <a:gd name="connsiteY4" fmla="*/ 576000 h 576000"/>
              <a:gd name="connsiteX5" fmla="*/ 2188800 w 2390400"/>
              <a:gd name="connsiteY5" fmla="*/ 576000 h 576000"/>
              <a:gd name="connsiteX6" fmla="*/ 2304000 w 2390400"/>
              <a:gd name="connsiteY6" fmla="*/ 460800 h 576000"/>
              <a:gd name="connsiteX7" fmla="*/ 2304000 w 2390400"/>
              <a:gd name="connsiteY7" fmla="*/ 86400 h 576000"/>
              <a:gd name="connsiteX8" fmla="*/ 2390400 w 2390400"/>
              <a:gd name="connsiteY8" fmla="*/ 0 h 576000"/>
            </a:gdLst>
            <a:ahLst/>
            <a:cxnLst/>
            <a:rect l="l" t="t" r="r" b="b"/>
            <a:pathLst>
              <a:path w="2390400" h="576000">
                <a:moveTo>
                  <a:pt x="2304000" y="0"/>
                </a:moveTo>
                <a:lnTo>
                  <a:pt x="0" y="0"/>
                </a:lnTo>
                <a:cubicBezTo>
                  <a:pt x="47717" y="0"/>
                  <a:pt x="86400" y="38683"/>
                  <a:pt x="86400" y="86400"/>
                </a:cubicBezTo>
                <a:lnTo>
                  <a:pt x="86400" y="460800"/>
                </a:lnTo>
                <a:cubicBezTo>
                  <a:pt x="86400" y="524422"/>
                  <a:pt x="137977" y="576000"/>
                  <a:pt x="201600" y="576000"/>
                </a:cubicBezTo>
                <a:lnTo>
                  <a:pt x="2188800" y="576000"/>
                </a:lnTo>
                <a:cubicBezTo>
                  <a:pt x="2252422" y="576000"/>
                  <a:pt x="2304000" y="524422"/>
                  <a:pt x="2304000" y="460800"/>
                </a:cubicBezTo>
                <a:lnTo>
                  <a:pt x="2304000" y="86400"/>
                </a:lnTo>
                <a:cubicBezTo>
                  <a:pt x="2304000" y="38683"/>
                  <a:pt x="2342681" y="0"/>
                  <a:pt x="239040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890492"/>
            <a:ext cx="3312000" cy="3600000"/>
          </a:xfrm>
          <a:prstGeom prst="roundRect">
            <a:avLst>
              <a:gd name="adj" fmla="val 6000"/>
            </a:avLst>
          </a:prstGeom>
          <a:solidFill>
            <a:schemeClr val="bg1">
              <a:lumMod val="85000"/>
              <a:alpha val="40000"/>
            </a:schemeClr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815424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3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7" y="0"/>
                  <a:pt x="86400" y="0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191076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1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9" y="0"/>
                  <a:pt x="86400" y="0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94450" y="1773908"/>
            <a:ext cx="2390400" cy="576000"/>
          </a:xfrm>
          <a:custGeom>
            <a:avLst/>
            <a:gdLst>
              <a:gd name="connsiteX0" fmla="*/ 2304000 w 2390400"/>
              <a:gd name="connsiteY0" fmla="*/ 0 h 576000"/>
              <a:gd name="connsiteX1" fmla="*/ 0 w 2390400"/>
              <a:gd name="connsiteY1" fmla="*/ 0 h 576000"/>
              <a:gd name="connsiteX2" fmla="*/ 86400 w 2390400"/>
              <a:gd name="connsiteY2" fmla="*/ 86400 h 576000"/>
              <a:gd name="connsiteX3" fmla="*/ 86400 w 2390400"/>
              <a:gd name="connsiteY3" fmla="*/ 460800 h 576000"/>
              <a:gd name="connsiteX4" fmla="*/ 201600 w 2390400"/>
              <a:gd name="connsiteY4" fmla="*/ 576000 h 576000"/>
              <a:gd name="connsiteX5" fmla="*/ 2188800 w 2390400"/>
              <a:gd name="connsiteY5" fmla="*/ 576000 h 576000"/>
              <a:gd name="connsiteX6" fmla="*/ 2304000 w 2390400"/>
              <a:gd name="connsiteY6" fmla="*/ 460800 h 576000"/>
              <a:gd name="connsiteX7" fmla="*/ 2304000 w 2390400"/>
              <a:gd name="connsiteY7" fmla="*/ 86400 h 576000"/>
              <a:gd name="connsiteX8" fmla="*/ 2390400 w 2390400"/>
              <a:gd name="connsiteY8" fmla="*/ 0 h 576000"/>
            </a:gdLst>
            <a:ahLst/>
            <a:cxnLst/>
            <a:rect l="l" t="t" r="r" b="b"/>
            <a:pathLst>
              <a:path w="2390400" h="576000">
                <a:moveTo>
                  <a:pt x="2304000" y="0"/>
                </a:moveTo>
                <a:lnTo>
                  <a:pt x="0" y="0"/>
                </a:lnTo>
                <a:cubicBezTo>
                  <a:pt x="47717" y="0"/>
                  <a:pt x="86400" y="38683"/>
                  <a:pt x="86400" y="86400"/>
                </a:cubicBezTo>
                <a:lnTo>
                  <a:pt x="86400" y="460800"/>
                </a:lnTo>
                <a:cubicBezTo>
                  <a:pt x="86400" y="524422"/>
                  <a:pt x="137977" y="576000"/>
                  <a:pt x="201600" y="576000"/>
                </a:cubicBezTo>
                <a:lnTo>
                  <a:pt x="2188800" y="576000"/>
                </a:lnTo>
                <a:cubicBezTo>
                  <a:pt x="2252422" y="576000"/>
                  <a:pt x="2304000" y="524422"/>
                  <a:pt x="2304000" y="460800"/>
                </a:cubicBezTo>
                <a:lnTo>
                  <a:pt x="2304000" y="86400"/>
                </a:lnTo>
                <a:cubicBezTo>
                  <a:pt x="2304000" y="38683"/>
                  <a:pt x="2342681" y="0"/>
                  <a:pt x="239040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2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06900" y="1890492"/>
            <a:ext cx="3312000" cy="3600000"/>
          </a:xfrm>
          <a:prstGeom prst="roundRect">
            <a:avLst>
              <a:gd name="adj" fmla="val 6000"/>
            </a:avLst>
          </a:prstGeom>
          <a:solidFill>
            <a:schemeClr val="bg1">
              <a:lumMod val="85000"/>
              <a:alpha val="40000"/>
            </a:schemeClr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588674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3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7" y="0"/>
                  <a:pt x="86400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964326" y="1773908"/>
            <a:ext cx="172800" cy="115200"/>
          </a:xfrm>
          <a:custGeom>
            <a:avLst/>
            <a:gdLst>
              <a:gd name="connsiteX0" fmla="*/ 86400 w 172800"/>
              <a:gd name="connsiteY0" fmla="*/ 0 h 115200"/>
              <a:gd name="connsiteX1" fmla="*/ 86400 w 172800"/>
              <a:gd name="connsiteY1" fmla="*/ 0 h 115200"/>
              <a:gd name="connsiteX2" fmla="*/ 0 w 172800"/>
              <a:gd name="connsiteY2" fmla="*/ 86400 h 115200"/>
              <a:gd name="connsiteX3" fmla="*/ 0 w 172800"/>
              <a:gd name="connsiteY3" fmla="*/ 115200 h 115200"/>
              <a:gd name="connsiteX4" fmla="*/ 172800 w 172800"/>
              <a:gd name="connsiteY4" fmla="*/ 115200 h 115200"/>
              <a:gd name="connsiteX5" fmla="*/ 172800 w 172800"/>
              <a:gd name="connsiteY5" fmla="*/ 86400 h 115200"/>
              <a:gd name="connsiteX6" fmla="*/ 86400 w 172800"/>
              <a:gd name="connsiteY6" fmla="*/ 0 h 115200"/>
            </a:gdLst>
            <a:ahLst/>
            <a:cxnLst/>
            <a:rect l="l" t="t" r="r" b="b"/>
            <a:pathLst>
              <a:path w="172800" h="115200">
                <a:moveTo>
                  <a:pt x="86400" y="0"/>
                </a:moveTo>
                <a:lnTo>
                  <a:pt x="86400" y="0"/>
                </a:lnTo>
                <a:cubicBezTo>
                  <a:pt x="38681" y="0"/>
                  <a:pt x="0" y="38683"/>
                  <a:pt x="0" y="86400"/>
                </a:cubicBezTo>
                <a:lnTo>
                  <a:pt x="0" y="115200"/>
                </a:lnTo>
                <a:lnTo>
                  <a:pt x="172800" y="115200"/>
                </a:lnTo>
                <a:lnTo>
                  <a:pt x="172800" y="86400"/>
                </a:lnTo>
                <a:cubicBezTo>
                  <a:pt x="172800" y="38683"/>
                  <a:pt x="134119" y="0"/>
                  <a:pt x="86400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667700" y="1773908"/>
            <a:ext cx="2390400" cy="576000"/>
          </a:xfrm>
          <a:custGeom>
            <a:avLst/>
            <a:gdLst>
              <a:gd name="connsiteX0" fmla="*/ 2304000 w 2390400"/>
              <a:gd name="connsiteY0" fmla="*/ 0 h 576000"/>
              <a:gd name="connsiteX1" fmla="*/ 0 w 2390400"/>
              <a:gd name="connsiteY1" fmla="*/ 0 h 576000"/>
              <a:gd name="connsiteX2" fmla="*/ 86400 w 2390400"/>
              <a:gd name="connsiteY2" fmla="*/ 86400 h 576000"/>
              <a:gd name="connsiteX3" fmla="*/ 86400 w 2390400"/>
              <a:gd name="connsiteY3" fmla="*/ 460800 h 576000"/>
              <a:gd name="connsiteX4" fmla="*/ 201600 w 2390400"/>
              <a:gd name="connsiteY4" fmla="*/ 576000 h 576000"/>
              <a:gd name="connsiteX5" fmla="*/ 2188800 w 2390400"/>
              <a:gd name="connsiteY5" fmla="*/ 576000 h 576000"/>
              <a:gd name="connsiteX6" fmla="*/ 2304000 w 2390400"/>
              <a:gd name="connsiteY6" fmla="*/ 460800 h 576000"/>
              <a:gd name="connsiteX7" fmla="*/ 2304000 w 2390400"/>
              <a:gd name="connsiteY7" fmla="*/ 86400 h 576000"/>
              <a:gd name="connsiteX8" fmla="*/ 2390400 w 2390400"/>
              <a:gd name="connsiteY8" fmla="*/ 0 h 576000"/>
            </a:gdLst>
            <a:ahLst/>
            <a:cxnLst/>
            <a:rect l="l" t="t" r="r" b="b"/>
            <a:pathLst>
              <a:path w="2390400" h="576000">
                <a:moveTo>
                  <a:pt x="2304000" y="0"/>
                </a:moveTo>
                <a:lnTo>
                  <a:pt x="0" y="0"/>
                </a:lnTo>
                <a:cubicBezTo>
                  <a:pt x="47717" y="0"/>
                  <a:pt x="86400" y="38683"/>
                  <a:pt x="86400" y="86400"/>
                </a:cubicBezTo>
                <a:lnTo>
                  <a:pt x="86400" y="460800"/>
                </a:lnTo>
                <a:cubicBezTo>
                  <a:pt x="86400" y="524422"/>
                  <a:pt x="137977" y="576000"/>
                  <a:pt x="201600" y="576000"/>
                </a:cubicBezTo>
                <a:lnTo>
                  <a:pt x="2188800" y="576000"/>
                </a:lnTo>
                <a:cubicBezTo>
                  <a:pt x="2252422" y="576000"/>
                  <a:pt x="2304000" y="524422"/>
                  <a:pt x="2304000" y="460800"/>
                </a:cubicBezTo>
                <a:lnTo>
                  <a:pt x="2304000" y="86400"/>
                </a:lnTo>
                <a:cubicBezTo>
                  <a:pt x="2304000" y="38683"/>
                  <a:pt x="2342681" y="0"/>
                  <a:pt x="239040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76400" y="2374900"/>
            <a:ext cx="2880000" cy="61896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数据加载器的实现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76400" y="3079104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实现数据加载器，支持多种输入数据格式，如RGB图像、GT、mask等。
数据加载器需保证数据加载的高效性和准确性，提高模型训练效率。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649650" y="2374900"/>
            <a:ext cx="2880000" cy="61896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数据预处理操作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649650" y="3079104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对加载的数据进行归一化、resize等预处理操作，统一数据格式，提高模型训练效率。
数据预处理操作需保证与训练阶段一致，确保模型在测试阶段表现准确。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422900" y="2374900"/>
            <a:ext cx="2880000" cy="61896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数据增强方法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22900" y="3079104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采用随机裁剪、翻转、旋转等数据增强方法，扩充数据集，提高模型泛化能力。
数据增强方法需根据任务特点选择，保证数据增强的有效性。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76400" y="1905000"/>
            <a:ext cx="2880000" cy="36496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648300" y="1905000"/>
            <a:ext cx="2880000" cy="36496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420200" y="1905000"/>
            <a:ext cx="2880000" cy="36496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数据加载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982008" y="5318820"/>
            <a:ext cx="2793796" cy="1543752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590688" y="1787145"/>
            <a:ext cx="4601314" cy="5075428"/>
          </a:xfrm>
          <a:custGeom>
            <a:avLst/>
            <a:gdLst>
              <a:gd name="connsiteX0" fmla="*/ 2739325 w 5433659"/>
              <a:gd name="connsiteY0" fmla="*/ 70 h 5993537"/>
              <a:gd name="connsiteX1" fmla="*/ 3966624 w 5433659"/>
              <a:gd name="connsiteY1" fmla="*/ 612305 h 5993537"/>
              <a:gd name="connsiteX2" fmla="*/ 5165225 w 5433659"/>
              <a:gd name="connsiteY2" fmla="*/ 1281869 h 5993537"/>
              <a:gd name="connsiteX3" fmla="*/ 5421571 w 5433659"/>
              <a:gd name="connsiteY3" fmla="*/ 1224840 h 5993537"/>
              <a:gd name="connsiteX4" fmla="*/ 5433659 w 5433659"/>
              <a:gd name="connsiteY4" fmla="*/ 1219196 h 5993537"/>
              <a:gd name="connsiteX5" fmla="*/ 5433659 w 5433659"/>
              <a:gd name="connsiteY5" fmla="*/ 5993537 h 5993537"/>
              <a:gd name="connsiteX6" fmla="*/ 3483096 w 5433659"/>
              <a:gd name="connsiteY6" fmla="*/ 5993537 h 5993537"/>
              <a:gd name="connsiteX7" fmla="*/ 3397491 w 5433659"/>
              <a:gd name="connsiteY7" fmla="*/ 5928026 h 5993537"/>
              <a:gd name="connsiteX8" fmla="*/ 2968509 w 5433659"/>
              <a:gd name="connsiteY8" fmla="*/ 5786053 h 5993537"/>
              <a:gd name="connsiteX9" fmla="*/ 2465073 w 5433659"/>
              <a:gd name="connsiteY9" fmla="*/ 5905967 h 5993537"/>
              <a:gd name="connsiteX10" fmla="*/ 2199162 w 5433659"/>
              <a:gd name="connsiteY10" fmla="*/ 5993537 h 5993537"/>
              <a:gd name="connsiteX11" fmla="*/ 509997 w 5433659"/>
              <a:gd name="connsiteY11" fmla="*/ 5993537 h 5993537"/>
              <a:gd name="connsiteX12" fmla="*/ 470163 w 5433659"/>
              <a:gd name="connsiteY12" fmla="*/ 5973678 h 5993537"/>
              <a:gd name="connsiteX13" fmla="*/ 238986 w 5433659"/>
              <a:gd name="connsiteY13" fmla="*/ 5791240 h 5993537"/>
              <a:gd name="connsiteX14" fmla="*/ 21320 w 5433659"/>
              <a:gd name="connsiteY14" fmla="*/ 5357664 h 5993537"/>
              <a:gd name="connsiteX15" fmla="*/ 920473 w 5433659"/>
              <a:gd name="connsiteY15" fmla="*/ 3564344 h 5993537"/>
              <a:gd name="connsiteX16" fmla="*/ 976455 w 5433659"/>
              <a:gd name="connsiteY16" fmla="*/ 1868235 h 5993537"/>
              <a:gd name="connsiteX17" fmla="*/ 1313225 w 5433659"/>
              <a:gd name="connsiteY17" fmla="*/ 680009 h 5993537"/>
              <a:gd name="connsiteX18" fmla="*/ 2739325 w 5433659"/>
              <a:gd name="connsiteY18" fmla="*/ 70 h 5993537"/>
            </a:gdLst>
            <a:ahLst/>
            <a:cxnLst/>
            <a:rect l="l" t="t" r="r" b="b"/>
            <a:pathLst>
              <a:path w="5433659" h="5993537">
                <a:moveTo>
                  <a:pt x="2739325" y="70"/>
                </a:moveTo>
                <a:cubicBezTo>
                  <a:pt x="3235890" y="-5117"/>
                  <a:pt x="3625947" y="280318"/>
                  <a:pt x="3966624" y="612305"/>
                </a:cubicBezTo>
                <a:cubicBezTo>
                  <a:pt x="4306493" y="943550"/>
                  <a:pt x="4645418" y="1320134"/>
                  <a:pt x="5165225" y="1281869"/>
                </a:cubicBezTo>
                <a:cubicBezTo>
                  <a:pt x="5258202" y="1275017"/>
                  <a:pt x="5343127" y="1255087"/>
                  <a:pt x="5421571" y="1224840"/>
                </a:cubicBezTo>
                <a:lnTo>
                  <a:pt x="5433659" y="1219196"/>
                </a:lnTo>
                <a:lnTo>
                  <a:pt x="5433659" y="5993537"/>
                </a:lnTo>
                <a:lnTo>
                  <a:pt x="3483096" y="5993537"/>
                </a:lnTo>
                <a:lnTo>
                  <a:pt x="3397491" y="5928026"/>
                </a:lnTo>
                <a:cubicBezTo>
                  <a:pt x="3270718" y="5839847"/>
                  <a:pt x="3131404" y="5781001"/>
                  <a:pt x="2968509" y="5786053"/>
                </a:cubicBezTo>
                <a:cubicBezTo>
                  <a:pt x="2795307" y="5791442"/>
                  <a:pt x="2629045" y="5849917"/>
                  <a:pt x="2465073" y="5905967"/>
                </a:cubicBezTo>
                <a:lnTo>
                  <a:pt x="2199162" y="5993537"/>
                </a:lnTo>
                <a:lnTo>
                  <a:pt x="509997" y="5993537"/>
                </a:lnTo>
                <a:lnTo>
                  <a:pt x="470163" y="5973678"/>
                </a:lnTo>
                <a:cubicBezTo>
                  <a:pt x="384108" y="5923769"/>
                  <a:pt x="305848" y="5863273"/>
                  <a:pt x="238986" y="5791240"/>
                </a:cubicBezTo>
                <a:cubicBezTo>
                  <a:pt x="132949" y="5676918"/>
                  <a:pt x="55543" y="5533762"/>
                  <a:pt x="21320" y="5357664"/>
                </a:cubicBezTo>
                <a:cubicBezTo>
                  <a:pt x="-120690" y="4629625"/>
                  <a:pt x="476859" y="4049726"/>
                  <a:pt x="920473" y="3564344"/>
                </a:cubicBezTo>
                <a:cubicBezTo>
                  <a:pt x="1421080" y="3016041"/>
                  <a:pt x="1051907" y="2485455"/>
                  <a:pt x="976455" y="1868235"/>
                </a:cubicBezTo>
                <a:cubicBezTo>
                  <a:pt x="923707" y="1435602"/>
                  <a:pt x="1029541" y="1015297"/>
                  <a:pt x="1313225" y="680009"/>
                </a:cubicBezTo>
                <a:cubicBezTo>
                  <a:pt x="1662121" y="267586"/>
                  <a:pt x="2197354" y="5998"/>
                  <a:pt x="2739325" y="7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" y="4573"/>
            <a:ext cx="4688411" cy="3783320"/>
          </a:xfrm>
          <a:custGeom>
            <a:avLst/>
            <a:gdLst>
              <a:gd name="connsiteX0" fmla="*/ 4793264 w 4793264"/>
              <a:gd name="connsiteY0" fmla="*/ 0 h 3818764"/>
              <a:gd name="connsiteX1" fmla="*/ 1171644 w 4793264"/>
              <a:gd name="connsiteY1" fmla="*/ 0 h 3818764"/>
              <a:gd name="connsiteX2" fmla="*/ 1178074 w 4793264"/>
              <a:gd name="connsiteY2" fmla="*/ 98109 h 3818764"/>
              <a:gd name="connsiteX3" fmla="*/ 920473 w 4793264"/>
              <a:gd name="connsiteY3" fmla="*/ 712978 h 3818764"/>
              <a:gd name="connsiteX4" fmla="*/ 21320 w 4793264"/>
              <a:gd name="connsiteY4" fmla="*/ 2506298 h 3818764"/>
              <a:gd name="connsiteX5" fmla="*/ 238985 w 4793264"/>
              <a:gd name="connsiteY5" fmla="*/ 2939874 h 3818764"/>
              <a:gd name="connsiteX6" fmla="*/ 1357890 w 4793264"/>
              <a:gd name="connsiteY6" fmla="*/ 3311338 h 3818764"/>
              <a:gd name="connsiteX7" fmla="*/ 2465073 w 4793264"/>
              <a:gd name="connsiteY7" fmla="*/ 3054601 h 3818764"/>
              <a:gd name="connsiteX8" fmla="*/ 2968509 w 4793264"/>
              <a:gd name="connsiteY8" fmla="*/ 2934687 h 3818764"/>
              <a:gd name="connsiteX9" fmla="*/ 3977942 w 4793264"/>
              <a:gd name="connsiteY9" fmla="*/ 3601961 h 3818764"/>
              <a:gd name="connsiteX10" fmla="*/ 4756642 w 4793264"/>
              <a:gd name="connsiteY10" fmla="*/ 3800358 h 3818764"/>
              <a:gd name="connsiteX11" fmla="*/ 4793264 w 4793264"/>
              <a:gd name="connsiteY11" fmla="*/ 3790371 h 3818764"/>
            </a:gdLst>
            <a:ahLst/>
            <a:cxnLst/>
            <a:rect l="l" t="t" r="r" b="b"/>
            <a:pathLst>
              <a:path w="4793264" h="3818764">
                <a:moveTo>
                  <a:pt x="4793264" y="0"/>
                </a:moveTo>
                <a:lnTo>
                  <a:pt x="1171644" y="0"/>
                </a:lnTo>
                <a:lnTo>
                  <a:pt x="1178074" y="98109"/>
                </a:lnTo>
                <a:cubicBezTo>
                  <a:pt x="1173615" y="304242"/>
                  <a:pt x="1108201" y="507365"/>
                  <a:pt x="920473" y="712978"/>
                </a:cubicBezTo>
                <a:cubicBezTo>
                  <a:pt x="476859" y="1198360"/>
                  <a:pt x="-120690" y="1778259"/>
                  <a:pt x="21320" y="2506298"/>
                </a:cubicBezTo>
                <a:cubicBezTo>
                  <a:pt x="55543" y="2682396"/>
                  <a:pt x="132948" y="2825552"/>
                  <a:pt x="238985" y="2939874"/>
                </a:cubicBezTo>
                <a:cubicBezTo>
                  <a:pt x="506433" y="3228004"/>
                  <a:pt x="956245" y="3331548"/>
                  <a:pt x="1357890" y="3311338"/>
                </a:cubicBezTo>
                <a:cubicBezTo>
                  <a:pt x="1737572" y="3292475"/>
                  <a:pt x="2105398" y="3177614"/>
                  <a:pt x="2465073" y="3054601"/>
                </a:cubicBezTo>
                <a:cubicBezTo>
                  <a:pt x="2629045" y="2998551"/>
                  <a:pt x="2795307" y="2940076"/>
                  <a:pt x="2968509" y="2934687"/>
                </a:cubicBezTo>
                <a:cubicBezTo>
                  <a:pt x="3402894" y="2921213"/>
                  <a:pt x="3669601" y="3362133"/>
                  <a:pt x="3977942" y="3601961"/>
                </a:cubicBezTo>
                <a:cubicBezTo>
                  <a:pt x="4208136" y="3780889"/>
                  <a:pt x="4469320" y="3856947"/>
                  <a:pt x="4756642" y="3800358"/>
                </a:cubicBezTo>
                <a:lnTo>
                  <a:pt x="4793264" y="37903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674586">
            <a:off x="1294820" y="-123245"/>
            <a:ext cx="607147" cy="928646"/>
          </a:xfrm>
          <a:custGeom>
            <a:avLst/>
            <a:gdLst>
              <a:gd name="connsiteX0" fmla="*/ 0 w 607147"/>
              <a:gd name="connsiteY0" fmla="*/ 318047 h 928646"/>
              <a:gd name="connsiteX1" fmla="*/ 147936 w 607147"/>
              <a:gd name="connsiteY1" fmla="*/ 48472 h 928646"/>
              <a:gd name="connsiteX2" fmla="*/ 607147 w 607147"/>
              <a:gd name="connsiteY2" fmla="*/ 0 h 928646"/>
              <a:gd name="connsiteX3" fmla="*/ 509124 w 607147"/>
              <a:gd name="connsiteY3" fmla="*/ 928646 h 928646"/>
              <a:gd name="connsiteX4" fmla="*/ 258010 w 607147"/>
              <a:gd name="connsiteY4" fmla="*/ 902030 h 928646"/>
              <a:gd name="connsiteX5" fmla="*/ 323175 w 607147"/>
              <a:gd name="connsiteY5" fmla="*/ 283972 h 928646"/>
            </a:gdLst>
            <a:ahLst/>
            <a:cxnLst/>
            <a:rect l="l" t="t" r="r" b="b"/>
            <a:pathLst>
              <a:path w="607147" h="928646">
                <a:moveTo>
                  <a:pt x="0" y="318047"/>
                </a:moveTo>
                <a:lnTo>
                  <a:pt x="147936" y="48472"/>
                </a:lnTo>
                <a:lnTo>
                  <a:pt x="607147" y="0"/>
                </a:lnTo>
                <a:lnTo>
                  <a:pt x="509124" y="928646"/>
                </a:lnTo>
                <a:lnTo>
                  <a:pt x="258010" y="902030"/>
                </a:lnTo>
                <a:lnTo>
                  <a:pt x="323175" y="2839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12110" y="6200083"/>
            <a:ext cx="609504" cy="459105"/>
          </a:xfrm>
          <a:custGeom>
            <a:avLst/>
            <a:gdLst>
              <a:gd name="connsiteX0" fmla="*/ 101918 w 609504"/>
              <a:gd name="connsiteY0" fmla="*/ 459105 h 459105"/>
              <a:gd name="connsiteX1" fmla="*/ 0 w 609504"/>
              <a:gd name="connsiteY1" fmla="*/ 376714 h 459105"/>
              <a:gd name="connsiteX2" fmla="*/ 304800 w 609504"/>
              <a:gd name="connsiteY2" fmla="*/ 0 h 459105"/>
              <a:gd name="connsiteX3" fmla="*/ 609505 w 609504"/>
              <a:gd name="connsiteY3" fmla="*/ 376714 h 459105"/>
              <a:gd name="connsiteX4" fmla="*/ 507587 w 609504"/>
              <a:gd name="connsiteY4" fmla="*/ 459105 h 459105"/>
              <a:gd name="connsiteX5" fmla="*/ 304800 w 609504"/>
              <a:gd name="connsiteY5" fmla="*/ 208407 h 459105"/>
              <a:gd name="connsiteX6" fmla="*/ 101918 w 609504"/>
              <a:gd name="connsiteY6" fmla="*/ 459105 h 459105"/>
            </a:gdLst>
            <a:ahLst/>
            <a:cxnLst/>
            <a:rect l="l" t="t" r="r" b="b"/>
            <a:pathLst>
              <a:path w="609504" h="459105">
                <a:moveTo>
                  <a:pt x="101918" y="459105"/>
                </a:moveTo>
                <a:lnTo>
                  <a:pt x="0" y="376714"/>
                </a:lnTo>
                <a:lnTo>
                  <a:pt x="304800" y="0"/>
                </a:lnTo>
                <a:lnTo>
                  <a:pt x="609505" y="376714"/>
                </a:lnTo>
                <a:lnTo>
                  <a:pt x="507587" y="459105"/>
                </a:lnTo>
                <a:lnTo>
                  <a:pt x="304800" y="208407"/>
                </a:lnTo>
                <a:lnTo>
                  <a:pt x="101918" y="45910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7932" y="5265977"/>
            <a:ext cx="1122265" cy="1122264"/>
          </a:xfrm>
          <a:custGeom>
            <a:avLst/>
            <a:gdLst>
              <a:gd name="connsiteX0" fmla="*/ 139065 w 273272"/>
              <a:gd name="connsiteY0" fmla="*/ 273272 h 273272"/>
              <a:gd name="connsiteX1" fmla="*/ 0 w 273272"/>
              <a:gd name="connsiteY1" fmla="*/ 139065 h 273272"/>
              <a:gd name="connsiteX2" fmla="*/ 134207 w 273272"/>
              <a:gd name="connsiteY2" fmla="*/ 0 h 273272"/>
              <a:gd name="connsiteX3" fmla="*/ 273272 w 273272"/>
              <a:gd name="connsiteY3" fmla="*/ 134207 h 273272"/>
              <a:gd name="connsiteX4" fmla="*/ 139065 w 273272"/>
              <a:gd name="connsiteY4" fmla="*/ 273272 h 273272"/>
              <a:gd name="connsiteX5" fmla="*/ 52959 w 273272"/>
              <a:gd name="connsiteY5" fmla="*/ 138113 h 273272"/>
              <a:gd name="connsiteX6" fmla="*/ 138113 w 273272"/>
              <a:gd name="connsiteY6" fmla="*/ 220313 h 273272"/>
              <a:gd name="connsiteX7" fmla="*/ 220313 w 273272"/>
              <a:gd name="connsiteY7" fmla="*/ 135160 h 273272"/>
              <a:gd name="connsiteX8" fmla="*/ 135160 w 273272"/>
              <a:gd name="connsiteY8" fmla="*/ 52959 h 273272"/>
              <a:gd name="connsiteX9" fmla="*/ 52959 w 273272"/>
              <a:gd name="connsiteY9" fmla="*/ 138113 h 273272"/>
            </a:gdLst>
            <a:ahLst/>
            <a:cxnLst/>
            <a:rect l="l" t="t" r="r" b="b"/>
            <a:pathLst>
              <a:path w="273272" h="273272">
                <a:moveTo>
                  <a:pt x="139065" y="273272"/>
                </a:moveTo>
                <a:lnTo>
                  <a:pt x="0" y="139065"/>
                </a:lnTo>
                <a:lnTo>
                  <a:pt x="134207" y="0"/>
                </a:lnTo>
                <a:lnTo>
                  <a:pt x="273272" y="134207"/>
                </a:lnTo>
                <a:lnTo>
                  <a:pt x="139065" y="273272"/>
                </a:lnTo>
                <a:close/>
                <a:moveTo>
                  <a:pt x="52959" y="138113"/>
                </a:moveTo>
                <a:lnTo>
                  <a:pt x="138113" y="220313"/>
                </a:lnTo>
                <a:lnTo>
                  <a:pt x="220313" y="135160"/>
                </a:lnTo>
                <a:lnTo>
                  <a:pt x="135160" y="52959"/>
                </a:lnTo>
                <a:lnTo>
                  <a:pt x="52959" y="1381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69848" y="128029"/>
            <a:ext cx="671008" cy="671008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11035" y="6051330"/>
            <a:ext cx="616651" cy="616651"/>
          </a:xfrm>
          <a:custGeom>
            <a:avLst/>
            <a:gdLst>
              <a:gd name="connsiteX0" fmla="*/ 180308 w 249745"/>
              <a:gd name="connsiteY0" fmla="*/ 249746 h 249745"/>
              <a:gd name="connsiteX1" fmla="*/ 0 w 249745"/>
              <a:gd name="connsiteY1" fmla="*/ 180308 h 249745"/>
              <a:gd name="connsiteX2" fmla="*/ 69437 w 249745"/>
              <a:gd name="connsiteY2" fmla="*/ 0 h 249745"/>
              <a:gd name="connsiteX3" fmla="*/ 249746 w 249745"/>
              <a:gd name="connsiteY3" fmla="*/ 69437 h 249745"/>
              <a:gd name="connsiteX4" fmla="*/ 180308 w 249745"/>
              <a:gd name="connsiteY4" fmla="*/ 249746 h 249745"/>
              <a:gd name="connsiteX5" fmla="*/ 48387 w 249745"/>
              <a:gd name="connsiteY5" fmla="*/ 158782 h 249745"/>
              <a:gd name="connsiteX6" fmla="*/ 158782 w 249745"/>
              <a:gd name="connsiteY6" fmla="*/ 201358 h 249745"/>
              <a:gd name="connsiteX7" fmla="*/ 201359 w 249745"/>
              <a:gd name="connsiteY7" fmla="*/ 90869 h 249745"/>
              <a:gd name="connsiteX8" fmla="*/ 90964 w 249745"/>
              <a:gd name="connsiteY8" fmla="*/ 48292 h 249745"/>
              <a:gd name="connsiteX9" fmla="*/ 48387 w 249745"/>
              <a:gd name="connsiteY9" fmla="*/ 158782 h 249745"/>
            </a:gdLst>
            <a:ahLst/>
            <a:cxnLst/>
            <a:rect l="l" t="t" r="r" b="b"/>
            <a:pathLst>
              <a:path w="249745" h="249745">
                <a:moveTo>
                  <a:pt x="180308" y="249746"/>
                </a:moveTo>
                <a:lnTo>
                  <a:pt x="0" y="180308"/>
                </a:lnTo>
                <a:lnTo>
                  <a:pt x="69437" y="0"/>
                </a:lnTo>
                <a:lnTo>
                  <a:pt x="249746" y="69437"/>
                </a:lnTo>
                <a:lnTo>
                  <a:pt x="180308" y="249746"/>
                </a:lnTo>
                <a:close/>
                <a:moveTo>
                  <a:pt x="48387" y="158782"/>
                </a:moveTo>
                <a:lnTo>
                  <a:pt x="158782" y="201358"/>
                </a:lnTo>
                <a:lnTo>
                  <a:pt x="201359" y="90869"/>
                </a:lnTo>
                <a:lnTo>
                  <a:pt x="90964" y="48292"/>
                </a:lnTo>
                <a:lnTo>
                  <a:pt x="48387" y="15878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27951" y="6264624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94315" y="2393224"/>
            <a:ext cx="657479" cy="657479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-544953" y="3739332"/>
            <a:ext cx="2235321" cy="1139151"/>
          </a:xfrm>
          <a:prstGeom prst="triangle">
            <a:avLst/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3568960" y="5756591"/>
            <a:ext cx="1264298" cy="84286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5565476" y="4572"/>
            <a:ext cx="2844831" cy="979813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674865" y="4572"/>
            <a:ext cx="517136" cy="1137666"/>
          </a:xfrm>
          <a:custGeom>
            <a:avLst/>
            <a:gdLst>
              <a:gd name="connsiteX0" fmla="*/ 449090 w 517136"/>
              <a:gd name="connsiteY0" fmla="*/ 0 h 1137666"/>
              <a:gd name="connsiteX1" fmla="*/ 0 w 517136"/>
              <a:gd name="connsiteY1" fmla="*/ 0 h 1137666"/>
              <a:gd name="connsiteX2" fmla="*/ 0 w 517136"/>
              <a:gd name="connsiteY2" fmla="*/ 1137666 h 1137666"/>
              <a:gd name="connsiteX3" fmla="*/ 25160 w 517136"/>
              <a:gd name="connsiteY3" fmla="*/ 1127575 h 1137666"/>
              <a:gd name="connsiteX4" fmla="*/ 517136 w 517136"/>
              <a:gd name="connsiteY4" fmla="*/ 334078 h 1137666"/>
              <a:gd name="connsiteX5" fmla="*/ 470608 w 517136"/>
              <a:gd name="connsiteY5" fmla="*/ 50059 h 1137666"/>
            </a:gdLst>
            <a:ahLst/>
            <a:cxnLst/>
            <a:rect l="l" t="t" r="r" b="b"/>
            <a:pathLst>
              <a:path w="517136" h="1137666">
                <a:moveTo>
                  <a:pt x="449090" y="0"/>
                </a:moveTo>
                <a:lnTo>
                  <a:pt x="0" y="0"/>
                </a:lnTo>
                <a:lnTo>
                  <a:pt x="0" y="1137666"/>
                </a:lnTo>
                <a:lnTo>
                  <a:pt x="25160" y="1127575"/>
                </a:lnTo>
                <a:cubicBezTo>
                  <a:pt x="316747" y="982672"/>
                  <a:pt x="517136" y="681777"/>
                  <a:pt x="517136" y="334078"/>
                </a:cubicBezTo>
                <a:cubicBezTo>
                  <a:pt x="517136" y="234736"/>
                  <a:pt x="500778" y="139214"/>
                  <a:pt x="470608" y="500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70731" y="6309789"/>
            <a:ext cx="437041" cy="437041"/>
          </a:xfrm>
          <a:custGeom>
            <a:avLst/>
            <a:gdLst>
              <a:gd name="connsiteX0" fmla="*/ 979932 w 979931"/>
              <a:gd name="connsiteY0" fmla="*/ 489966 h 979931"/>
              <a:gd name="connsiteX1" fmla="*/ 489966 w 979931"/>
              <a:gd name="connsiteY1" fmla="*/ 979932 h 979931"/>
              <a:gd name="connsiteX2" fmla="*/ 0 w 979931"/>
              <a:gd name="connsiteY2" fmla="*/ 489966 h 979931"/>
              <a:gd name="connsiteX3" fmla="*/ 489966 w 979931"/>
              <a:gd name="connsiteY3" fmla="*/ 0 h 979931"/>
              <a:gd name="connsiteX4" fmla="*/ 979932 w 979931"/>
              <a:gd name="connsiteY4" fmla="*/ 489966 h 979931"/>
            </a:gdLst>
            <a:ahLst/>
            <a:cxnLst/>
            <a:rect l="l" t="t" r="r" b="b"/>
            <a:pathLst>
              <a:path w="979931" h="979931">
                <a:moveTo>
                  <a:pt x="979932" y="489966"/>
                </a:moveTo>
                <a:cubicBezTo>
                  <a:pt x="979932" y="760571"/>
                  <a:pt x="760571" y="979932"/>
                  <a:pt x="489966" y="979932"/>
                </a:cubicBezTo>
                <a:cubicBezTo>
                  <a:pt x="219361" y="979932"/>
                  <a:pt x="0" y="760571"/>
                  <a:pt x="0" y="489966"/>
                </a:cubicBezTo>
                <a:cubicBezTo>
                  <a:pt x="0" y="219361"/>
                  <a:pt x="219361" y="0"/>
                  <a:pt x="489966" y="0"/>
                </a:cubicBezTo>
                <a:cubicBezTo>
                  <a:pt x="760571" y="0"/>
                  <a:pt x="979932" y="219361"/>
                  <a:pt x="979932" y="48996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10680677" y="1127826"/>
            <a:ext cx="912711" cy="908690"/>
          </a:xfrm>
          <a:prstGeom prst="triangle">
            <a:avLst/>
          </a:pr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-462677" y="474954"/>
            <a:ext cx="1792016" cy="860398"/>
          </a:xfrm>
          <a:custGeom>
            <a:avLst/>
            <a:gdLst>
              <a:gd name="connsiteX0" fmla="*/ 0 w 1792016"/>
              <a:gd name="connsiteY0" fmla="*/ 860398 h 860398"/>
              <a:gd name="connsiteX1" fmla="*/ 14293 w 1792016"/>
              <a:gd name="connsiteY1" fmla="*/ 718619 h 860398"/>
              <a:gd name="connsiteX2" fmla="*/ 896008 w 1792016"/>
              <a:gd name="connsiteY2" fmla="*/ 0 h 860398"/>
              <a:gd name="connsiteX3" fmla="*/ 1777723 w 1792016"/>
              <a:gd name="connsiteY3" fmla="*/ 718619 h 860398"/>
              <a:gd name="connsiteX4" fmla="*/ 1792016 w 1792016"/>
              <a:gd name="connsiteY4" fmla="*/ 860398 h 860398"/>
            </a:gdLst>
            <a:ahLst/>
            <a:cxnLst/>
            <a:rect l="l" t="t" r="r" b="b"/>
            <a:pathLst>
              <a:path w="1792016" h="860398">
                <a:moveTo>
                  <a:pt x="0" y="860398"/>
                </a:moveTo>
                <a:lnTo>
                  <a:pt x="14293" y="718619"/>
                </a:lnTo>
                <a:cubicBezTo>
                  <a:pt x="98215" y="308504"/>
                  <a:pt x="461084" y="0"/>
                  <a:pt x="896008" y="0"/>
                </a:cubicBezTo>
                <a:cubicBezTo>
                  <a:pt x="1330932" y="0"/>
                  <a:pt x="1693802" y="308504"/>
                  <a:pt x="1777723" y="718619"/>
                </a:cubicBezTo>
                <a:lnTo>
                  <a:pt x="1792016" y="86039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10588878" y="4536257"/>
            <a:ext cx="2069161" cy="1143345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V="1">
            <a:off x="4335144" y="9145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 flipV="1">
            <a:off x="2132478" y="1492905"/>
            <a:ext cx="7812284" cy="3922279"/>
          </a:xfrm>
          <a:prstGeom prst="rect">
            <a:avLst/>
          </a:prstGeom>
          <a:solidFill>
            <a:schemeClr val="accent3"/>
          </a:solidFill>
          <a:ln w="254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 flipV="1">
            <a:off x="2234538" y="1597876"/>
            <a:ext cx="7812284" cy="3922279"/>
          </a:xfrm>
          <a:prstGeom prst="rect">
            <a:avLst/>
          </a:prstGeom>
          <a:solidFill>
            <a:schemeClr val="bg1"/>
          </a:solidFill>
          <a:ln w="28575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028467" y="1462279"/>
            <a:ext cx="2224426" cy="538425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2918680" y="4810614"/>
            <a:ext cx="6444000" cy="473028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285945" y="1625352"/>
            <a:ext cx="1709471" cy="21227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126019" y="3035593"/>
            <a:ext cx="6029322" cy="16978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数据格式要求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418983" y="905534"/>
            <a:ext cx="1354033" cy="20527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07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855853" y="4901193"/>
            <a:ext cx="4569655" cy="3052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787784">
            <a:off x="1412091" y="3789097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787784">
            <a:off x="9082760" y="1975181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V="1">
            <a:off x="1591008" y="928863"/>
            <a:ext cx="1354033" cy="1354033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298371" y="4512174"/>
            <a:ext cx="1400378" cy="1400379"/>
          </a:xfrm>
          <a:prstGeom prst="triangle">
            <a:avLst/>
          </a:pr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3" name="标题 1"/>
          <p:cNvCxnSpPr/>
          <p:nvPr/>
        </p:nvCxnSpPr>
        <p:spPr>
          <a:xfrm>
            <a:off x="3126019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  <p:cxnSp>
        <p:nvCxnSpPr>
          <p:cNvPr id="34" name="标题 1"/>
          <p:cNvCxnSpPr/>
          <p:nvPr/>
        </p:nvCxnSpPr>
        <p:spPr>
          <a:xfrm>
            <a:off x="7448102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6532" y="2039839"/>
            <a:ext cx="4979660" cy="3484661"/>
          </a:xfrm>
          <a:prstGeom prst="roundRect">
            <a:avLst>
              <a:gd name="adj" fmla="val 2808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383105" y="2039839"/>
            <a:ext cx="4979660" cy="3484661"/>
          </a:xfrm>
          <a:prstGeom prst="roundRect">
            <a:avLst>
              <a:gd name="adj" fmla="val 2808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6532" y="1986499"/>
            <a:ext cx="4979660" cy="3484661"/>
          </a:xfrm>
          <a:prstGeom prst="roundRect">
            <a:avLst>
              <a:gd name="adj" fmla="val 280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383105" y="1986499"/>
            <a:ext cx="4979660" cy="3484661"/>
          </a:xfrm>
          <a:prstGeom prst="roundRect">
            <a:avLst>
              <a:gd name="adj" fmla="val 2808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90377" y="2324102"/>
            <a:ext cx="4431973" cy="28803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支持JPG/PNG格式的图像，满足大多数用户的需求。
图像格式需保证统一，避免因格式问题影响模型性能。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701800"/>
            <a:ext cx="5291925" cy="485029"/>
          </a:xfrm>
          <a:prstGeom prst="plaqu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84719" y="1799701"/>
            <a:ext cx="4643286" cy="2892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支持的图像格式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56951" y="2324100"/>
            <a:ext cx="4431973" cy="28803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对图像进行归一化、resize等预处理操作，统一数据格式，提高模型训练效率。
图像预处理操作需保证与训练阶段一致，确保模型在测试阶段表现准确。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26975" y="1701800"/>
            <a:ext cx="5291925" cy="485029"/>
          </a:xfrm>
          <a:prstGeom prst="plaqu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551295" y="1799699"/>
            <a:ext cx="4643286" cy="2892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图像预处理要求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图像格式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982008" y="5318820"/>
            <a:ext cx="2793796" cy="1543752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590688" y="1787145"/>
            <a:ext cx="4601314" cy="5075428"/>
          </a:xfrm>
          <a:custGeom>
            <a:avLst/>
            <a:gdLst>
              <a:gd name="connsiteX0" fmla="*/ 2739325 w 5433659"/>
              <a:gd name="connsiteY0" fmla="*/ 70 h 5993537"/>
              <a:gd name="connsiteX1" fmla="*/ 3966624 w 5433659"/>
              <a:gd name="connsiteY1" fmla="*/ 612305 h 5993537"/>
              <a:gd name="connsiteX2" fmla="*/ 5165225 w 5433659"/>
              <a:gd name="connsiteY2" fmla="*/ 1281869 h 5993537"/>
              <a:gd name="connsiteX3" fmla="*/ 5421571 w 5433659"/>
              <a:gd name="connsiteY3" fmla="*/ 1224840 h 5993537"/>
              <a:gd name="connsiteX4" fmla="*/ 5433659 w 5433659"/>
              <a:gd name="connsiteY4" fmla="*/ 1219196 h 5993537"/>
              <a:gd name="connsiteX5" fmla="*/ 5433659 w 5433659"/>
              <a:gd name="connsiteY5" fmla="*/ 5993537 h 5993537"/>
              <a:gd name="connsiteX6" fmla="*/ 3483096 w 5433659"/>
              <a:gd name="connsiteY6" fmla="*/ 5993537 h 5993537"/>
              <a:gd name="connsiteX7" fmla="*/ 3397491 w 5433659"/>
              <a:gd name="connsiteY7" fmla="*/ 5928026 h 5993537"/>
              <a:gd name="connsiteX8" fmla="*/ 2968509 w 5433659"/>
              <a:gd name="connsiteY8" fmla="*/ 5786053 h 5993537"/>
              <a:gd name="connsiteX9" fmla="*/ 2465073 w 5433659"/>
              <a:gd name="connsiteY9" fmla="*/ 5905967 h 5993537"/>
              <a:gd name="connsiteX10" fmla="*/ 2199162 w 5433659"/>
              <a:gd name="connsiteY10" fmla="*/ 5993537 h 5993537"/>
              <a:gd name="connsiteX11" fmla="*/ 509997 w 5433659"/>
              <a:gd name="connsiteY11" fmla="*/ 5993537 h 5993537"/>
              <a:gd name="connsiteX12" fmla="*/ 470163 w 5433659"/>
              <a:gd name="connsiteY12" fmla="*/ 5973678 h 5993537"/>
              <a:gd name="connsiteX13" fmla="*/ 238986 w 5433659"/>
              <a:gd name="connsiteY13" fmla="*/ 5791240 h 5993537"/>
              <a:gd name="connsiteX14" fmla="*/ 21320 w 5433659"/>
              <a:gd name="connsiteY14" fmla="*/ 5357664 h 5993537"/>
              <a:gd name="connsiteX15" fmla="*/ 920473 w 5433659"/>
              <a:gd name="connsiteY15" fmla="*/ 3564344 h 5993537"/>
              <a:gd name="connsiteX16" fmla="*/ 976455 w 5433659"/>
              <a:gd name="connsiteY16" fmla="*/ 1868235 h 5993537"/>
              <a:gd name="connsiteX17" fmla="*/ 1313225 w 5433659"/>
              <a:gd name="connsiteY17" fmla="*/ 680009 h 5993537"/>
              <a:gd name="connsiteX18" fmla="*/ 2739325 w 5433659"/>
              <a:gd name="connsiteY18" fmla="*/ 70 h 5993537"/>
            </a:gdLst>
            <a:ahLst/>
            <a:cxnLst/>
            <a:rect l="l" t="t" r="r" b="b"/>
            <a:pathLst>
              <a:path w="5433659" h="5993537">
                <a:moveTo>
                  <a:pt x="2739325" y="70"/>
                </a:moveTo>
                <a:cubicBezTo>
                  <a:pt x="3235890" y="-5117"/>
                  <a:pt x="3625947" y="280318"/>
                  <a:pt x="3966624" y="612305"/>
                </a:cubicBezTo>
                <a:cubicBezTo>
                  <a:pt x="4306493" y="943550"/>
                  <a:pt x="4645418" y="1320134"/>
                  <a:pt x="5165225" y="1281869"/>
                </a:cubicBezTo>
                <a:cubicBezTo>
                  <a:pt x="5258202" y="1275017"/>
                  <a:pt x="5343127" y="1255087"/>
                  <a:pt x="5421571" y="1224840"/>
                </a:cubicBezTo>
                <a:lnTo>
                  <a:pt x="5433659" y="1219196"/>
                </a:lnTo>
                <a:lnTo>
                  <a:pt x="5433659" y="5993537"/>
                </a:lnTo>
                <a:lnTo>
                  <a:pt x="3483096" y="5993537"/>
                </a:lnTo>
                <a:lnTo>
                  <a:pt x="3397491" y="5928026"/>
                </a:lnTo>
                <a:cubicBezTo>
                  <a:pt x="3270718" y="5839847"/>
                  <a:pt x="3131404" y="5781001"/>
                  <a:pt x="2968509" y="5786053"/>
                </a:cubicBezTo>
                <a:cubicBezTo>
                  <a:pt x="2795307" y="5791442"/>
                  <a:pt x="2629045" y="5849917"/>
                  <a:pt x="2465073" y="5905967"/>
                </a:cubicBezTo>
                <a:lnTo>
                  <a:pt x="2199162" y="5993537"/>
                </a:lnTo>
                <a:lnTo>
                  <a:pt x="509997" y="5993537"/>
                </a:lnTo>
                <a:lnTo>
                  <a:pt x="470163" y="5973678"/>
                </a:lnTo>
                <a:cubicBezTo>
                  <a:pt x="384108" y="5923769"/>
                  <a:pt x="305848" y="5863273"/>
                  <a:pt x="238986" y="5791240"/>
                </a:cubicBezTo>
                <a:cubicBezTo>
                  <a:pt x="132949" y="5676918"/>
                  <a:pt x="55543" y="5533762"/>
                  <a:pt x="21320" y="5357664"/>
                </a:cubicBezTo>
                <a:cubicBezTo>
                  <a:pt x="-120690" y="4629625"/>
                  <a:pt x="476859" y="4049726"/>
                  <a:pt x="920473" y="3564344"/>
                </a:cubicBezTo>
                <a:cubicBezTo>
                  <a:pt x="1421080" y="3016041"/>
                  <a:pt x="1051907" y="2485455"/>
                  <a:pt x="976455" y="1868235"/>
                </a:cubicBezTo>
                <a:cubicBezTo>
                  <a:pt x="923707" y="1435602"/>
                  <a:pt x="1029541" y="1015297"/>
                  <a:pt x="1313225" y="680009"/>
                </a:cubicBezTo>
                <a:cubicBezTo>
                  <a:pt x="1662121" y="267586"/>
                  <a:pt x="2197354" y="5998"/>
                  <a:pt x="2739325" y="7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" y="4573"/>
            <a:ext cx="4688411" cy="3783320"/>
          </a:xfrm>
          <a:custGeom>
            <a:avLst/>
            <a:gdLst>
              <a:gd name="connsiteX0" fmla="*/ 4793264 w 4793264"/>
              <a:gd name="connsiteY0" fmla="*/ 0 h 3818764"/>
              <a:gd name="connsiteX1" fmla="*/ 1171644 w 4793264"/>
              <a:gd name="connsiteY1" fmla="*/ 0 h 3818764"/>
              <a:gd name="connsiteX2" fmla="*/ 1178074 w 4793264"/>
              <a:gd name="connsiteY2" fmla="*/ 98109 h 3818764"/>
              <a:gd name="connsiteX3" fmla="*/ 920473 w 4793264"/>
              <a:gd name="connsiteY3" fmla="*/ 712978 h 3818764"/>
              <a:gd name="connsiteX4" fmla="*/ 21320 w 4793264"/>
              <a:gd name="connsiteY4" fmla="*/ 2506298 h 3818764"/>
              <a:gd name="connsiteX5" fmla="*/ 238985 w 4793264"/>
              <a:gd name="connsiteY5" fmla="*/ 2939874 h 3818764"/>
              <a:gd name="connsiteX6" fmla="*/ 1357890 w 4793264"/>
              <a:gd name="connsiteY6" fmla="*/ 3311338 h 3818764"/>
              <a:gd name="connsiteX7" fmla="*/ 2465073 w 4793264"/>
              <a:gd name="connsiteY7" fmla="*/ 3054601 h 3818764"/>
              <a:gd name="connsiteX8" fmla="*/ 2968509 w 4793264"/>
              <a:gd name="connsiteY8" fmla="*/ 2934687 h 3818764"/>
              <a:gd name="connsiteX9" fmla="*/ 3977942 w 4793264"/>
              <a:gd name="connsiteY9" fmla="*/ 3601961 h 3818764"/>
              <a:gd name="connsiteX10" fmla="*/ 4756642 w 4793264"/>
              <a:gd name="connsiteY10" fmla="*/ 3800358 h 3818764"/>
              <a:gd name="connsiteX11" fmla="*/ 4793264 w 4793264"/>
              <a:gd name="connsiteY11" fmla="*/ 3790371 h 3818764"/>
            </a:gdLst>
            <a:ahLst/>
            <a:cxnLst/>
            <a:rect l="l" t="t" r="r" b="b"/>
            <a:pathLst>
              <a:path w="4793264" h="3818764">
                <a:moveTo>
                  <a:pt x="4793264" y="0"/>
                </a:moveTo>
                <a:lnTo>
                  <a:pt x="1171644" y="0"/>
                </a:lnTo>
                <a:lnTo>
                  <a:pt x="1178074" y="98109"/>
                </a:lnTo>
                <a:cubicBezTo>
                  <a:pt x="1173615" y="304242"/>
                  <a:pt x="1108201" y="507365"/>
                  <a:pt x="920473" y="712978"/>
                </a:cubicBezTo>
                <a:cubicBezTo>
                  <a:pt x="476859" y="1198360"/>
                  <a:pt x="-120690" y="1778259"/>
                  <a:pt x="21320" y="2506298"/>
                </a:cubicBezTo>
                <a:cubicBezTo>
                  <a:pt x="55543" y="2682396"/>
                  <a:pt x="132948" y="2825552"/>
                  <a:pt x="238985" y="2939874"/>
                </a:cubicBezTo>
                <a:cubicBezTo>
                  <a:pt x="506433" y="3228004"/>
                  <a:pt x="956245" y="3331548"/>
                  <a:pt x="1357890" y="3311338"/>
                </a:cubicBezTo>
                <a:cubicBezTo>
                  <a:pt x="1737572" y="3292475"/>
                  <a:pt x="2105398" y="3177614"/>
                  <a:pt x="2465073" y="3054601"/>
                </a:cubicBezTo>
                <a:cubicBezTo>
                  <a:pt x="2629045" y="2998551"/>
                  <a:pt x="2795307" y="2940076"/>
                  <a:pt x="2968509" y="2934687"/>
                </a:cubicBezTo>
                <a:cubicBezTo>
                  <a:pt x="3402894" y="2921213"/>
                  <a:pt x="3669601" y="3362133"/>
                  <a:pt x="3977942" y="3601961"/>
                </a:cubicBezTo>
                <a:cubicBezTo>
                  <a:pt x="4208136" y="3780889"/>
                  <a:pt x="4469320" y="3856947"/>
                  <a:pt x="4756642" y="3800358"/>
                </a:cubicBezTo>
                <a:lnTo>
                  <a:pt x="4793264" y="37903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674586">
            <a:off x="1294820" y="-123245"/>
            <a:ext cx="607147" cy="928646"/>
          </a:xfrm>
          <a:custGeom>
            <a:avLst/>
            <a:gdLst>
              <a:gd name="connsiteX0" fmla="*/ 0 w 607147"/>
              <a:gd name="connsiteY0" fmla="*/ 318047 h 928646"/>
              <a:gd name="connsiteX1" fmla="*/ 147936 w 607147"/>
              <a:gd name="connsiteY1" fmla="*/ 48472 h 928646"/>
              <a:gd name="connsiteX2" fmla="*/ 607147 w 607147"/>
              <a:gd name="connsiteY2" fmla="*/ 0 h 928646"/>
              <a:gd name="connsiteX3" fmla="*/ 509124 w 607147"/>
              <a:gd name="connsiteY3" fmla="*/ 928646 h 928646"/>
              <a:gd name="connsiteX4" fmla="*/ 258010 w 607147"/>
              <a:gd name="connsiteY4" fmla="*/ 902030 h 928646"/>
              <a:gd name="connsiteX5" fmla="*/ 323175 w 607147"/>
              <a:gd name="connsiteY5" fmla="*/ 283972 h 928646"/>
            </a:gdLst>
            <a:ahLst/>
            <a:cxnLst/>
            <a:rect l="l" t="t" r="r" b="b"/>
            <a:pathLst>
              <a:path w="607147" h="928646">
                <a:moveTo>
                  <a:pt x="0" y="318047"/>
                </a:moveTo>
                <a:lnTo>
                  <a:pt x="147936" y="48472"/>
                </a:lnTo>
                <a:lnTo>
                  <a:pt x="607147" y="0"/>
                </a:lnTo>
                <a:lnTo>
                  <a:pt x="509124" y="928646"/>
                </a:lnTo>
                <a:lnTo>
                  <a:pt x="258010" y="902030"/>
                </a:lnTo>
                <a:lnTo>
                  <a:pt x="323175" y="2839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12110" y="6200083"/>
            <a:ext cx="609504" cy="459105"/>
          </a:xfrm>
          <a:custGeom>
            <a:avLst/>
            <a:gdLst>
              <a:gd name="connsiteX0" fmla="*/ 101918 w 609504"/>
              <a:gd name="connsiteY0" fmla="*/ 459105 h 459105"/>
              <a:gd name="connsiteX1" fmla="*/ 0 w 609504"/>
              <a:gd name="connsiteY1" fmla="*/ 376714 h 459105"/>
              <a:gd name="connsiteX2" fmla="*/ 304800 w 609504"/>
              <a:gd name="connsiteY2" fmla="*/ 0 h 459105"/>
              <a:gd name="connsiteX3" fmla="*/ 609505 w 609504"/>
              <a:gd name="connsiteY3" fmla="*/ 376714 h 459105"/>
              <a:gd name="connsiteX4" fmla="*/ 507587 w 609504"/>
              <a:gd name="connsiteY4" fmla="*/ 459105 h 459105"/>
              <a:gd name="connsiteX5" fmla="*/ 304800 w 609504"/>
              <a:gd name="connsiteY5" fmla="*/ 208407 h 459105"/>
              <a:gd name="connsiteX6" fmla="*/ 101918 w 609504"/>
              <a:gd name="connsiteY6" fmla="*/ 459105 h 459105"/>
            </a:gdLst>
            <a:ahLst/>
            <a:cxnLst/>
            <a:rect l="l" t="t" r="r" b="b"/>
            <a:pathLst>
              <a:path w="609504" h="459105">
                <a:moveTo>
                  <a:pt x="101918" y="459105"/>
                </a:moveTo>
                <a:lnTo>
                  <a:pt x="0" y="376714"/>
                </a:lnTo>
                <a:lnTo>
                  <a:pt x="304800" y="0"/>
                </a:lnTo>
                <a:lnTo>
                  <a:pt x="609505" y="376714"/>
                </a:lnTo>
                <a:lnTo>
                  <a:pt x="507587" y="459105"/>
                </a:lnTo>
                <a:lnTo>
                  <a:pt x="304800" y="208407"/>
                </a:lnTo>
                <a:lnTo>
                  <a:pt x="101918" y="45910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7932" y="5265977"/>
            <a:ext cx="1122265" cy="1122264"/>
          </a:xfrm>
          <a:custGeom>
            <a:avLst/>
            <a:gdLst>
              <a:gd name="connsiteX0" fmla="*/ 139065 w 273272"/>
              <a:gd name="connsiteY0" fmla="*/ 273272 h 273272"/>
              <a:gd name="connsiteX1" fmla="*/ 0 w 273272"/>
              <a:gd name="connsiteY1" fmla="*/ 139065 h 273272"/>
              <a:gd name="connsiteX2" fmla="*/ 134207 w 273272"/>
              <a:gd name="connsiteY2" fmla="*/ 0 h 273272"/>
              <a:gd name="connsiteX3" fmla="*/ 273272 w 273272"/>
              <a:gd name="connsiteY3" fmla="*/ 134207 h 273272"/>
              <a:gd name="connsiteX4" fmla="*/ 139065 w 273272"/>
              <a:gd name="connsiteY4" fmla="*/ 273272 h 273272"/>
              <a:gd name="connsiteX5" fmla="*/ 52959 w 273272"/>
              <a:gd name="connsiteY5" fmla="*/ 138113 h 273272"/>
              <a:gd name="connsiteX6" fmla="*/ 138113 w 273272"/>
              <a:gd name="connsiteY6" fmla="*/ 220313 h 273272"/>
              <a:gd name="connsiteX7" fmla="*/ 220313 w 273272"/>
              <a:gd name="connsiteY7" fmla="*/ 135160 h 273272"/>
              <a:gd name="connsiteX8" fmla="*/ 135160 w 273272"/>
              <a:gd name="connsiteY8" fmla="*/ 52959 h 273272"/>
              <a:gd name="connsiteX9" fmla="*/ 52959 w 273272"/>
              <a:gd name="connsiteY9" fmla="*/ 138113 h 273272"/>
            </a:gdLst>
            <a:ahLst/>
            <a:cxnLst/>
            <a:rect l="l" t="t" r="r" b="b"/>
            <a:pathLst>
              <a:path w="273272" h="273272">
                <a:moveTo>
                  <a:pt x="139065" y="273272"/>
                </a:moveTo>
                <a:lnTo>
                  <a:pt x="0" y="139065"/>
                </a:lnTo>
                <a:lnTo>
                  <a:pt x="134207" y="0"/>
                </a:lnTo>
                <a:lnTo>
                  <a:pt x="273272" y="134207"/>
                </a:lnTo>
                <a:lnTo>
                  <a:pt x="139065" y="273272"/>
                </a:lnTo>
                <a:close/>
                <a:moveTo>
                  <a:pt x="52959" y="138113"/>
                </a:moveTo>
                <a:lnTo>
                  <a:pt x="138113" y="220313"/>
                </a:lnTo>
                <a:lnTo>
                  <a:pt x="220313" y="135160"/>
                </a:lnTo>
                <a:lnTo>
                  <a:pt x="135160" y="52959"/>
                </a:lnTo>
                <a:lnTo>
                  <a:pt x="52959" y="1381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69848" y="128029"/>
            <a:ext cx="671008" cy="671008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11035" y="6051330"/>
            <a:ext cx="616651" cy="616651"/>
          </a:xfrm>
          <a:custGeom>
            <a:avLst/>
            <a:gdLst>
              <a:gd name="connsiteX0" fmla="*/ 180308 w 249745"/>
              <a:gd name="connsiteY0" fmla="*/ 249746 h 249745"/>
              <a:gd name="connsiteX1" fmla="*/ 0 w 249745"/>
              <a:gd name="connsiteY1" fmla="*/ 180308 h 249745"/>
              <a:gd name="connsiteX2" fmla="*/ 69437 w 249745"/>
              <a:gd name="connsiteY2" fmla="*/ 0 h 249745"/>
              <a:gd name="connsiteX3" fmla="*/ 249746 w 249745"/>
              <a:gd name="connsiteY3" fmla="*/ 69437 h 249745"/>
              <a:gd name="connsiteX4" fmla="*/ 180308 w 249745"/>
              <a:gd name="connsiteY4" fmla="*/ 249746 h 249745"/>
              <a:gd name="connsiteX5" fmla="*/ 48387 w 249745"/>
              <a:gd name="connsiteY5" fmla="*/ 158782 h 249745"/>
              <a:gd name="connsiteX6" fmla="*/ 158782 w 249745"/>
              <a:gd name="connsiteY6" fmla="*/ 201358 h 249745"/>
              <a:gd name="connsiteX7" fmla="*/ 201359 w 249745"/>
              <a:gd name="connsiteY7" fmla="*/ 90869 h 249745"/>
              <a:gd name="connsiteX8" fmla="*/ 90964 w 249745"/>
              <a:gd name="connsiteY8" fmla="*/ 48292 h 249745"/>
              <a:gd name="connsiteX9" fmla="*/ 48387 w 249745"/>
              <a:gd name="connsiteY9" fmla="*/ 158782 h 249745"/>
            </a:gdLst>
            <a:ahLst/>
            <a:cxnLst/>
            <a:rect l="l" t="t" r="r" b="b"/>
            <a:pathLst>
              <a:path w="249745" h="249745">
                <a:moveTo>
                  <a:pt x="180308" y="249746"/>
                </a:moveTo>
                <a:lnTo>
                  <a:pt x="0" y="180308"/>
                </a:lnTo>
                <a:lnTo>
                  <a:pt x="69437" y="0"/>
                </a:lnTo>
                <a:lnTo>
                  <a:pt x="249746" y="69437"/>
                </a:lnTo>
                <a:lnTo>
                  <a:pt x="180308" y="249746"/>
                </a:lnTo>
                <a:close/>
                <a:moveTo>
                  <a:pt x="48387" y="158782"/>
                </a:moveTo>
                <a:lnTo>
                  <a:pt x="158782" y="201358"/>
                </a:lnTo>
                <a:lnTo>
                  <a:pt x="201359" y="90869"/>
                </a:lnTo>
                <a:lnTo>
                  <a:pt x="90964" y="48292"/>
                </a:lnTo>
                <a:lnTo>
                  <a:pt x="48387" y="15878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27951" y="6264624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94315" y="2393224"/>
            <a:ext cx="657479" cy="657479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-544953" y="3739332"/>
            <a:ext cx="2235321" cy="1139151"/>
          </a:xfrm>
          <a:prstGeom prst="triangle">
            <a:avLst/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3568960" y="5756591"/>
            <a:ext cx="1264298" cy="84286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5565476" y="4572"/>
            <a:ext cx="2844831" cy="979813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674865" y="4572"/>
            <a:ext cx="517136" cy="1137666"/>
          </a:xfrm>
          <a:custGeom>
            <a:avLst/>
            <a:gdLst>
              <a:gd name="connsiteX0" fmla="*/ 449090 w 517136"/>
              <a:gd name="connsiteY0" fmla="*/ 0 h 1137666"/>
              <a:gd name="connsiteX1" fmla="*/ 0 w 517136"/>
              <a:gd name="connsiteY1" fmla="*/ 0 h 1137666"/>
              <a:gd name="connsiteX2" fmla="*/ 0 w 517136"/>
              <a:gd name="connsiteY2" fmla="*/ 1137666 h 1137666"/>
              <a:gd name="connsiteX3" fmla="*/ 25160 w 517136"/>
              <a:gd name="connsiteY3" fmla="*/ 1127575 h 1137666"/>
              <a:gd name="connsiteX4" fmla="*/ 517136 w 517136"/>
              <a:gd name="connsiteY4" fmla="*/ 334078 h 1137666"/>
              <a:gd name="connsiteX5" fmla="*/ 470608 w 517136"/>
              <a:gd name="connsiteY5" fmla="*/ 50059 h 1137666"/>
            </a:gdLst>
            <a:ahLst/>
            <a:cxnLst/>
            <a:rect l="l" t="t" r="r" b="b"/>
            <a:pathLst>
              <a:path w="517136" h="1137666">
                <a:moveTo>
                  <a:pt x="449090" y="0"/>
                </a:moveTo>
                <a:lnTo>
                  <a:pt x="0" y="0"/>
                </a:lnTo>
                <a:lnTo>
                  <a:pt x="0" y="1137666"/>
                </a:lnTo>
                <a:lnTo>
                  <a:pt x="25160" y="1127575"/>
                </a:lnTo>
                <a:cubicBezTo>
                  <a:pt x="316747" y="982672"/>
                  <a:pt x="517136" y="681777"/>
                  <a:pt x="517136" y="334078"/>
                </a:cubicBezTo>
                <a:cubicBezTo>
                  <a:pt x="517136" y="234736"/>
                  <a:pt x="500778" y="139214"/>
                  <a:pt x="470608" y="500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70731" y="6309789"/>
            <a:ext cx="437041" cy="437041"/>
          </a:xfrm>
          <a:custGeom>
            <a:avLst/>
            <a:gdLst>
              <a:gd name="connsiteX0" fmla="*/ 979932 w 979931"/>
              <a:gd name="connsiteY0" fmla="*/ 489966 h 979931"/>
              <a:gd name="connsiteX1" fmla="*/ 489966 w 979931"/>
              <a:gd name="connsiteY1" fmla="*/ 979932 h 979931"/>
              <a:gd name="connsiteX2" fmla="*/ 0 w 979931"/>
              <a:gd name="connsiteY2" fmla="*/ 489966 h 979931"/>
              <a:gd name="connsiteX3" fmla="*/ 489966 w 979931"/>
              <a:gd name="connsiteY3" fmla="*/ 0 h 979931"/>
              <a:gd name="connsiteX4" fmla="*/ 979932 w 979931"/>
              <a:gd name="connsiteY4" fmla="*/ 489966 h 979931"/>
            </a:gdLst>
            <a:ahLst/>
            <a:cxnLst/>
            <a:rect l="l" t="t" r="r" b="b"/>
            <a:pathLst>
              <a:path w="979931" h="979931">
                <a:moveTo>
                  <a:pt x="979932" y="489966"/>
                </a:moveTo>
                <a:cubicBezTo>
                  <a:pt x="979932" y="760571"/>
                  <a:pt x="760571" y="979932"/>
                  <a:pt x="489966" y="979932"/>
                </a:cubicBezTo>
                <a:cubicBezTo>
                  <a:pt x="219361" y="979932"/>
                  <a:pt x="0" y="760571"/>
                  <a:pt x="0" y="489966"/>
                </a:cubicBezTo>
                <a:cubicBezTo>
                  <a:pt x="0" y="219361"/>
                  <a:pt x="219361" y="0"/>
                  <a:pt x="489966" y="0"/>
                </a:cubicBezTo>
                <a:cubicBezTo>
                  <a:pt x="760571" y="0"/>
                  <a:pt x="979932" y="219361"/>
                  <a:pt x="979932" y="48996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10680677" y="1127826"/>
            <a:ext cx="912711" cy="908690"/>
          </a:xfrm>
          <a:prstGeom prst="triangle">
            <a:avLst/>
          </a:pr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-462677" y="474954"/>
            <a:ext cx="1792016" cy="860398"/>
          </a:xfrm>
          <a:custGeom>
            <a:avLst/>
            <a:gdLst>
              <a:gd name="connsiteX0" fmla="*/ 0 w 1792016"/>
              <a:gd name="connsiteY0" fmla="*/ 860398 h 860398"/>
              <a:gd name="connsiteX1" fmla="*/ 14293 w 1792016"/>
              <a:gd name="connsiteY1" fmla="*/ 718619 h 860398"/>
              <a:gd name="connsiteX2" fmla="*/ 896008 w 1792016"/>
              <a:gd name="connsiteY2" fmla="*/ 0 h 860398"/>
              <a:gd name="connsiteX3" fmla="*/ 1777723 w 1792016"/>
              <a:gd name="connsiteY3" fmla="*/ 718619 h 860398"/>
              <a:gd name="connsiteX4" fmla="*/ 1792016 w 1792016"/>
              <a:gd name="connsiteY4" fmla="*/ 860398 h 860398"/>
            </a:gdLst>
            <a:ahLst/>
            <a:cxnLst/>
            <a:rect l="l" t="t" r="r" b="b"/>
            <a:pathLst>
              <a:path w="1792016" h="860398">
                <a:moveTo>
                  <a:pt x="0" y="860398"/>
                </a:moveTo>
                <a:lnTo>
                  <a:pt x="14293" y="718619"/>
                </a:lnTo>
                <a:cubicBezTo>
                  <a:pt x="98215" y="308504"/>
                  <a:pt x="461084" y="0"/>
                  <a:pt x="896008" y="0"/>
                </a:cubicBezTo>
                <a:cubicBezTo>
                  <a:pt x="1330932" y="0"/>
                  <a:pt x="1693802" y="308504"/>
                  <a:pt x="1777723" y="718619"/>
                </a:cubicBezTo>
                <a:lnTo>
                  <a:pt x="1792016" y="86039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10588878" y="4536257"/>
            <a:ext cx="2069161" cy="1143345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V="1">
            <a:off x="4335144" y="9145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 flipV="1">
            <a:off x="2132478" y="1492905"/>
            <a:ext cx="7812284" cy="3922279"/>
          </a:xfrm>
          <a:prstGeom prst="rect">
            <a:avLst/>
          </a:prstGeom>
          <a:solidFill>
            <a:schemeClr val="accent3"/>
          </a:solidFill>
          <a:ln w="254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 flipV="1">
            <a:off x="2234538" y="1597876"/>
            <a:ext cx="7812284" cy="3922279"/>
          </a:xfrm>
          <a:prstGeom prst="rect">
            <a:avLst/>
          </a:prstGeom>
          <a:solidFill>
            <a:schemeClr val="bg1"/>
          </a:solidFill>
          <a:ln w="28575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028467" y="1462279"/>
            <a:ext cx="2224426" cy="538425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2918680" y="4810614"/>
            <a:ext cx="6444000" cy="473028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285945" y="1625352"/>
            <a:ext cx="1709471" cy="21227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126019" y="3035593"/>
            <a:ext cx="6029322" cy="16978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项目概述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418983" y="905534"/>
            <a:ext cx="1354033" cy="20527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855853" y="4901193"/>
            <a:ext cx="4569655" cy="3052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787784">
            <a:off x="1412091" y="3789097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787784">
            <a:off x="9082760" y="1975181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V="1">
            <a:off x="1591008" y="928863"/>
            <a:ext cx="1354033" cy="1354033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298371" y="4512174"/>
            <a:ext cx="1400378" cy="1400379"/>
          </a:xfrm>
          <a:prstGeom prst="triangle">
            <a:avLst/>
          </a:pr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3" name="标题 1"/>
          <p:cNvCxnSpPr/>
          <p:nvPr/>
        </p:nvCxnSpPr>
        <p:spPr>
          <a:xfrm>
            <a:off x="3126019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  <p:cxnSp>
        <p:nvCxnSpPr>
          <p:cNvPr id="34" name="标题 1"/>
          <p:cNvCxnSpPr/>
          <p:nvPr/>
        </p:nvCxnSpPr>
        <p:spPr>
          <a:xfrm>
            <a:off x="7448102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90676" y="1493589"/>
            <a:ext cx="1713162" cy="1713160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53497" y="1649331"/>
            <a:ext cx="1550341" cy="1550339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275744" y="2203073"/>
            <a:ext cx="505847" cy="442855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537282" y="2076880"/>
            <a:ext cx="7051339" cy="9832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标注文件采用PNG格式，像素值为0、1、2，分别表示背景、前景和未知区域。
标注格式需保证准确性和一致性，避免引入噪声。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75725" y="1792566"/>
            <a:ext cx="139501" cy="139501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37283" y="1647752"/>
            <a:ext cx="7051338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标注文件格式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90676" y="3760491"/>
            <a:ext cx="1713162" cy="1713160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753497" y="3916233"/>
            <a:ext cx="1550341" cy="1550339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275745" y="4462098"/>
            <a:ext cx="505846" cy="458609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537282" y="4343782"/>
            <a:ext cx="7051339" cy="9832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将涂鸦标注转换为GT和mask，为模型训练提供监督信号。
标注转换需保证准确性和一致性，避免影响模型性能。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675725" y="4059468"/>
            <a:ext cx="139501" cy="139501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537283" y="3914654"/>
            <a:ext cx="7051338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标注转换与处理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标注格式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7681498" y="3303910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2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>
            <a:off x="6179494" y="3585389"/>
            <a:ext cx="3171696" cy="736997"/>
          </a:xfrm>
          <a:prstGeom prst="roundRect">
            <a:avLst>
              <a:gd name="adj" fmla="val 50000"/>
            </a:avLst>
          </a:prstGeom>
          <a:solidFill>
            <a:schemeClr val="accent2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101353" y="2723764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2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316349" y="2774478"/>
            <a:ext cx="627553" cy="627553"/>
          </a:xfrm>
          <a:custGeom>
            <a:avLst/>
            <a:gdLst>
              <a:gd name="T0" fmla="*/ 222 w 269"/>
              <a:gd name="T1" fmla="*/ 48 h 269"/>
              <a:gd name="T2" fmla="*/ 222 w 269"/>
              <a:gd name="T3" fmla="*/ 221 h 269"/>
              <a:gd name="T4" fmla="*/ 48 w 269"/>
              <a:gd name="T5" fmla="*/ 221 h 269"/>
              <a:gd name="T6" fmla="*/ 48 w 269"/>
              <a:gd name="T7" fmla="*/ 48 h 269"/>
              <a:gd name="T8" fmla="*/ 222 w 269"/>
              <a:gd name="T9" fmla="*/ 48 h 269"/>
            </a:gdLst>
            <a:ahLst/>
            <a:cxnLst/>
            <a:rect l="0" t="0" r="r" b="b"/>
            <a:pathLst>
              <a:path w="269" h="269">
                <a:moveTo>
                  <a:pt x="222" y="48"/>
                </a:moveTo>
                <a:cubicBezTo>
                  <a:pt x="269" y="96"/>
                  <a:pt x="269" y="173"/>
                  <a:pt x="222" y="221"/>
                </a:cubicBezTo>
                <a:cubicBezTo>
                  <a:pt x="174" y="269"/>
                  <a:pt x="96" y="269"/>
                  <a:pt x="48" y="221"/>
                </a:cubicBezTo>
                <a:cubicBezTo>
                  <a:pt x="0" y="173"/>
                  <a:pt x="0" y="96"/>
                  <a:pt x="48" y="48"/>
                </a:cubicBezTo>
                <a:cubicBezTo>
                  <a:pt x="96" y="0"/>
                  <a:pt x="174" y="0"/>
                  <a:pt x="222" y="4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445312" y="2927615"/>
            <a:ext cx="369626" cy="323603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008706" y="1036197"/>
            <a:ext cx="3362510" cy="6631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数据组织与管理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008705" y="1701122"/>
            <a:ext cx="3362510" cy="10226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49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提供数据组织和管理工具，方便用户添加、删除和查询数据，便于项目扩展。
数据组织和管理需保证高效性和准确性，提高项目开发效率。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638301" y="2905313"/>
            <a:ext cx="3362510" cy="6631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数据集目录结构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638300" y="3570238"/>
            <a:ext cx="3362510" cy="10226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数据集目录包含img、gt、mask、gray、edge等子目录，分别存放RGB图像、标注、mask、灰度图和边缘图。
目录结构需保证清晰和规范，便于数据管理和模型训练。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8900000">
            <a:off x="6776593" y="3998068"/>
            <a:ext cx="1600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STEP 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>
            <a:off x="5767484" y="3867534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>
            <a:off x="4265480" y="4149013"/>
            <a:ext cx="3171696" cy="736997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187339" y="3287388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402335" y="3338102"/>
            <a:ext cx="627553" cy="627553"/>
          </a:xfrm>
          <a:custGeom>
            <a:avLst/>
            <a:gdLst>
              <a:gd name="T0" fmla="*/ 222 w 269"/>
              <a:gd name="T1" fmla="*/ 48 h 269"/>
              <a:gd name="T2" fmla="*/ 222 w 269"/>
              <a:gd name="T3" fmla="*/ 221 h 269"/>
              <a:gd name="T4" fmla="*/ 48 w 269"/>
              <a:gd name="T5" fmla="*/ 221 h 269"/>
              <a:gd name="T6" fmla="*/ 48 w 269"/>
              <a:gd name="T7" fmla="*/ 48 h 269"/>
              <a:gd name="T8" fmla="*/ 222 w 269"/>
              <a:gd name="T9" fmla="*/ 48 h 269"/>
            </a:gdLst>
            <a:ahLst/>
            <a:cxnLst/>
            <a:rect l="0" t="0" r="r" b="b"/>
            <a:pathLst>
              <a:path w="269" h="269">
                <a:moveTo>
                  <a:pt x="222" y="48"/>
                </a:moveTo>
                <a:cubicBezTo>
                  <a:pt x="269" y="96"/>
                  <a:pt x="269" y="173"/>
                  <a:pt x="222" y="221"/>
                </a:cubicBezTo>
                <a:cubicBezTo>
                  <a:pt x="174" y="269"/>
                  <a:pt x="96" y="269"/>
                  <a:pt x="48" y="221"/>
                </a:cubicBezTo>
                <a:cubicBezTo>
                  <a:pt x="0" y="173"/>
                  <a:pt x="0" y="96"/>
                  <a:pt x="48" y="48"/>
                </a:cubicBezTo>
                <a:cubicBezTo>
                  <a:pt x="96" y="0"/>
                  <a:pt x="174" y="0"/>
                  <a:pt x="222" y="4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538210" y="3454198"/>
            <a:ext cx="369624" cy="369624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8900000">
            <a:off x="4865734" y="4535515"/>
            <a:ext cx="1600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STEP 01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目录结构规范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 flipV="1">
            <a:off x="6419328" y="4573"/>
            <a:ext cx="2793796" cy="1543752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 flipV="1">
            <a:off x="3130" y="4572"/>
            <a:ext cx="4601314" cy="5075428"/>
          </a:xfrm>
          <a:custGeom>
            <a:avLst/>
            <a:gdLst>
              <a:gd name="connsiteX0" fmla="*/ 2739325 w 5433659"/>
              <a:gd name="connsiteY0" fmla="*/ 70 h 5993537"/>
              <a:gd name="connsiteX1" fmla="*/ 3966624 w 5433659"/>
              <a:gd name="connsiteY1" fmla="*/ 612305 h 5993537"/>
              <a:gd name="connsiteX2" fmla="*/ 5165225 w 5433659"/>
              <a:gd name="connsiteY2" fmla="*/ 1281869 h 5993537"/>
              <a:gd name="connsiteX3" fmla="*/ 5421571 w 5433659"/>
              <a:gd name="connsiteY3" fmla="*/ 1224840 h 5993537"/>
              <a:gd name="connsiteX4" fmla="*/ 5433659 w 5433659"/>
              <a:gd name="connsiteY4" fmla="*/ 1219196 h 5993537"/>
              <a:gd name="connsiteX5" fmla="*/ 5433659 w 5433659"/>
              <a:gd name="connsiteY5" fmla="*/ 5993537 h 5993537"/>
              <a:gd name="connsiteX6" fmla="*/ 3483096 w 5433659"/>
              <a:gd name="connsiteY6" fmla="*/ 5993537 h 5993537"/>
              <a:gd name="connsiteX7" fmla="*/ 3397491 w 5433659"/>
              <a:gd name="connsiteY7" fmla="*/ 5928026 h 5993537"/>
              <a:gd name="connsiteX8" fmla="*/ 2968509 w 5433659"/>
              <a:gd name="connsiteY8" fmla="*/ 5786053 h 5993537"/>
              <a:gd name="connsiteX9" fmla="*/ 2465073 w 5433659"/>
              <a:gd name="connsiteY9" fmla="*/ 5905967 h 5993537"/>
              <a:gd name="connsiteX10" fmla="*/ 2199162 w 5433659"/>
              <a:gd name="connsiteY10" fmla="*/ 5993537 h 5993537"/>
              <a:gd name="connsiteX11" fmla="*/ 509997 w 5433659"/>
              <a:gd name="connsiteY11" fmla="*/ 5993537 h 5993537"/>
              <a:gd name="connsiteX12" fmla="*/ 470163 w 5433659"/>
              <a:gd name="connsiteY12" fmla="*/ 5973678 h 5993537"/>
              <a:gd name="connsiteX13" fmla="*/ 238986 w 5433659"/>
              <a:gd name="connsiteY13" fmla="*/ 5791240 h 5993537"/>
              <a:gd name="connsiteX14" fmla="*/ 21320 w 5433659"/>
              <a:gd name="connsiteY14" fmla="*/ 5357664 h 5993537"/>
              <a:gd name="connsiteX15" fmla="*/ 920473 w 5433659"/>
              <a:gd name="connsiteY15" fmla="*/ 3564344 h 5993537"/>
              <a:gd name="connsiteX16" fmla="*/ 976455 w 5433659"/>
              <a:gd name="connsiteY16" fmla="*/ 1868235 h 5993537"/>
              <a:gd name="connsiteX17" fmla="*/ 1313225 w 5433659"/>
              <a:gd name="connsiteY17" fmla="*/ 680009 h 5993537"/>
              <a:gd name="connsiteX18" fmla="*/ 2739325 w 5433659"/>
              <a:gd name="connsiteY18" fmla="*/ 70 h 5993537"/>
            </a:gdLst>
            <a:ahLst/>
            <a:cxnLst/>
            <a:rect l="l" t="t" r="r" b="b"/>
            <a:pathLst>
              <a:path w="5433659" h="5993537">
                <a:moveTo>
                  <a:pt x="2739325" y="70"/>
                </a:moveTo>
                <a:cubicBezTo>
                  <a:pt x="3235890" y="-5117"/>
                  <a:pt x="3625947" y="280318"/>
                  <a:pt x="3966624" y="612305"/>
                </a:cubicBezTo>
                <a:cubicBezTo>
                  <a:pt x="4306493" y="943550"/>
                  <a:pt x="4645418" y="1320134"/>
                  <a:pt x="5165225" y="1281869"/>
                </a:cubicBezTo>
                <a:cubicBezTo>
                  <a:pt x="5258202" y="1275017"/>
                  <a:pt x="5343127" y="1255087"/>
                  <a:pt x="5421571" y="1224840"/>
                </a:cubicBezTo>
                <a:lnTo>
                  <a:pt x="5433659" y="1219196"/>
                </a:lnTo>
                <a:lnTo>
                  <a:pt x="5433659" y="5993537"/>
                </a:lnTo>
                <a:lnTo>
                  <a:pt x="3483096" y="5993537"/>
                </a:lnTo>
                <a:lnTo>
                  <a:pt x="3397491" y="5928026"/>
                </a:lnTo>
                <a:cubicBezTo>
                  <a:pt x="3270718" y="5839847"/>
                  <a:pt x="3131404" y="5781001"/>
                  <a:pt x="2968509" y="5786053"/>
                </a:cubicBezTo>
                <a:cubicBezTo>
                  <a:pt x="2795307" y="5791442"/>
                  <a:pt x="2629045" y="5849917"/>
                  <a:pt x="2465073" y="5905967"/>
                </a:cubicBezTo>
                <a:lnTo>
                  <a:pt x="2199162" y="5993537"/>
                </a:lnTo>
                <a:lnTo>
                  <a:pt x="509997" y="5993537"/>
                </a:lnTo>
                <a:lnTo>
                  <a:pt x="470163" y="5973678"/>
                </a:lnTo>
                <a:cubicBezTo>
                  <a:pt x="384108" y="5923769"/>
                  <a:pt x="305848" y="5863273"/>
                  <a:pt x="238986" y="5791240"/>
                </a:cubicBezTo>
                <a:cubicBezTo>
                  <a:pt x="132949" y="5676918"/>
                  <a:pt x="55543" y="5533762"/>
                  <a:pt x="21320" y="5357664"/>
                </a:cubicBezTo>
                <a:cubicBezTo>
                  <a:pt x="-120690" y="4629625"/>
                  <a:pt x="476859" y="4049726"/>
                  <a:pt x="920473" y="3564344"/>
                </a:cubicBezTo>
                <a:cubicBezTo>
                  <a:pt x="1421080" y="3016041"/>
                  <a:pt x="1051907" y="2485455"/>
                  <a:pt x="976455" y="1868235"/>
                </a:cubicBezTo>
                <a:cubicBezTo>
                  <a:pt x="923707" y="1435602"/>
                  <a:pt x="1029541" y="1015297"/>
                  <a:pt x="1313225" y="680009"/>
                </a:cubicBezTo>
                <a:cubicBezTo>
                  <a:pt x="1662121" y="267586"/>
                  <a:pt x="2197354" y="5998"/>
                  <a:pt x="2739325" y="7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V="1">
            <a:off x="7506720" y="3079252"/>
            <a:ext cx="4688411" cy="3783320"/>
          </a:xfrm>
          <a:custGeom>
            <a:avLst/>
            <a:gdLst>
              <a:gd name="connsiteX0" fmla="*/ 4793264 w 4793264"/>
              <a:gd name="connsiteY0" fmla="*/ 0 h 3818764"/>
              <a:gd name="connsiteX1" fmla="*/ 1171644 w 4793264"/>
              <a:gd name="connsiteY1" fmla="*/ 0 h 3818764"/>
              <a:gd name="connsiteX2" fmla="*/ 1178074 w 4793264"/>
              <a:gd name="connsiteY2" fmla="*/ 98109 h 3818764"/>
              <a:gd name="connsiteX3" fmla="*/ 920473 w 4793264"/>
              <a:gd name="connsiteY3" fmla="*/ 712978 h 3818764"/>
              <a:gd name="connsiteX4" fmla="*/ 21320 w 4793264"/>
              <a:gd name="connsiteY4" fmla="*/ 2506298 h 3818764"/>
              <a:gd name="connsiteX5" fmla="*/ 238985 w 4793264"/>
              <a:gd name="connsiteY5" fmla="*/ 2939874 h 3818764"/>
              <a:gd name="connsiteX6" fmla="*/ 1357890 w 4793264"/>
              <a:gd name="connsiteY6" fmla="*/ 3311338 h 3818764"/>
              <a:gd name="connsiteX7" fmla="*/ 2465073 w 4793264"/>
              <a:gd name="connsiteY7" fmla="*/ 3054601 h 3818764"/>
              <a:gd name="connsiteX8" fmla="*/ 2968509 w 4793264"/>
              <a:gd name="connsiteY8" fmla="*/ 2934687 h 3818764"/>
              <a:gd name="connsiteX9" fmla="*/ 3977942 w 4793264"/>
              <a:gd name="connsiteY9" fmla="*/ 3601961 h 3818764"/>
              <a:gd name="connsiteX10" fmla="*/ 4756642 w 4793264"/>
              <a:gd name="connsiteY10" fmla="*/ 3800358 h 3818764"/>
              <a:gd name="connsiteX11" fmla="*/ 4793264 w 4793264"/>
              <a:gd name="connsiteY11" fmla="*/ 3790371 h 3818764"/>
            </a:gdLst>
            <a:ahLst/>
            <a:cxnLst/>
            <a:rect l="l" t="t" r="r" b="b"/>
            <a:pathLst>
              <a:path w="4793264" h="3818764">
                <a:moveTo>
                  <a:pt x="4793264" y="0"/>
                </a:moveTo>
                <a:lnTo>
                  <a:pt x="1171644" y="0"/>
                </a:lnTo>
                <a:lnTo>
                  <a:pt x="1178074" y="98109"/>
                </a:lnTo>
                <a:cubicBezTo>
                  <a:pt x="1173615" y="304242"/>
                  <a:pt x="1108201" y="507365"/>
                  <a:pt x="920473" y="712978"/>
                </a:cubicBezTo>
                <a:cubicBezTo>
                  <a:pt x="476859" y="1198360"/>
                  <a:pt x="-120690" y="1778259"/>
                  <a:pt x="21320" y="2506298"/>
                </a:cubicBezTo>
                <a:cubicBezTo>
                  <a:pt x="55543" y="2682396"/>
                  <a:pt x="132948" y="2825552"/>
                  <a:pt x="238985" y="2939874"/>
                </a:cubicBezTo>
                <a:cubicBezTo>
                  <a:pt x="506433" y="3228004"/>
                  <a:pt x="956245" y="3331548"/>
                  <a:pt x="1357890" y="3311338"/>
                </a:cubicBezTo>
                <a:cubicBezTo>
                  <a:pt x="1737572" y="3292475"/>
                  <a:pt x="2105398" y="3177614"/>
                  <a:pt x="2465073" y="3054601"/>
                </a:cubicBezTo>
                <a:cubicBezTo>
                  <a:pt x="2629045" y="2998551"/>
                  <a:pt x="2795307" y="2940076"/>
                  <a:pt x="2968509" y="2934687"/>
                </a:cubicBezTo>
                <a:cubicBezTo>
                  <a:pt x="3402894" y="2921213"/>
                  <a:pt x="3669601" y="3362133"/>
                  <a:pt x="3977942" y="3601961"/>
                </a:cubicBezTo>
                <a:cubicBezTo>
                  <a:pt x="4208136" y="3780889"/>
                  <a:pt x="4469320" y="3856947"/>
                  <a:pt x="4756642" y="3800358"/>
                </a:cubicBezTo>
                <a:lnTo>
                  <a:pt x="4793264" y="37903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674586" flipH="1" flipV="1">
            <a:off x="10293165" y="6061744"/>
            <a:ext cx="607147" cy="928646"/>
          </a:xfrm>
          <a:custGeom>
            <a:avLst/>
            <a:gdLst>
              <a:gd name="connsiteX0" fmla="*/ 0 w 607147"/>
              <a:gd name="connsiteY0" fmla="*/ 318047 h 928646"/>
              <a:gd name="connsiteX1" fmla="*/ 147936 w 607147"/>
              <a:gd name="connsiteY1" fmla="*/ 48472 h 928646"/>
              <a:gd name="connsiteX2" fmla="*/ 607147 w 607147"/>
              <a:gd name="connsiteY2" fmla="*/ 0 h 928646"/>
              <a:gd name="connsiteX3" fmla="*/ 509124 w 607147"/>
              <a:gd name="connsiteY3" fmla="*/ 928646 h 928646"/>
              <a:gd name="connsiteX4" fmla="*/ 258010 w 607147"/>
              <a:gd name="connsiteY4" fmla="*/ 902030 h 928646"/>
              <a:gd name="connsiteX5" fmla="*/ 323175 w 607147"/>
              <a:gd name="connsiteY5" fmla="*/ 283972 h 928646"/>
            </a:gdLst>
            <a:ahLst/>
            <a:cxnLst/>
            <a:rect l="l" t="t" r="r" b="b"/>
            <a:pathLst>
              <a:path w="607147" h="928646">
                <a:moveTo>
                  <a:pt x="0" y="318047"/>
                </a:moveTo>
                <a:lnTo>
                  <a:pt x="147936" y="48472"/>
                </a:lnTo>
                <a:lnTo>
                  <a:pt x="607147" y="0"/>
                </a:lnTo>
                <a:lnTo>
                  <a:pt x="509124" y="928646"/>
                </a:lnTo>
                <a:lnTo>
                  <a:pt x="258010" y="902030"/>
                </a:lnTo>
                <a:lnTo>
                  <a:pt x="323175" y="2839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 flipV="1">
            <a:off x="9973518" y="207957"/>
            <a:ext cx="609504" cy="459105"/>
          </a:xfrm>
          <a:custGeom>
            <a:avLst/>
            <a:gdLst>
              <a:gd name="connsiteX0" fmla="*/ 101918 w 609504"/>
              <a:gd name="connsiteY0" fmla="*/ 459105 h 459105"/>
              <a:gd name="connsiteX1" fmla="*/ 0 w 609504"/>
              <a:gd name="connsiteY1" fmla="*/ 376714 h 459105"/>
              <a:gd name="connsiteX2" fmla="*/ 304800 w 609504"/>
              <a:gd name="connsiteY2" fmla="*/ 0 h 459105"/>
              <a:gd name="connsiteX3" fmla="*/ 609505 w 609504"/>
              <a:gd name="connsiteY3" fmla="*/ 376714 h 459105"/>
              <a:gd name="connsiteX4" fmla="*/ 507587 w 609504"/>
              <a:gd name="connsiteY4" fmla="*/ 459105 h 459105"/>
              <a:gd name="connsiteX5" fmla="*/ 304800 w 609504"/>
              <a:gd name="connsiteY5" fmla="*/ 208407 h 459105"/>
              <a:gd name="connsiteX6" fmla="*/ 101918 w 609504"/>
              <a:gd name="connsiteY6" fmla="*/ 459105 h 459105"/>
            </a:gdLst>
            <a:ahLst/>
            <a:cxnLst/>
            <a:rect l="l" t="t" r="r" b="b"/>
            <a:pathLst>
              <a:path w="609504" h="459105">
                <a:moveTo>
                  <a:pt x="101918" y="459105"/>
                </a:moveTo>
                <a:lnTo>
                  <a:pt x="0" y="376714"/>
                </a:lnTo>
                <a:lnTo>
                  <a:pt x="304800" y="0"/>
                </a:lnTo>
                <a:lnTo>
                  <a:pt x="609505" y="376714"/>
                </a:lnTo>
                <a:lnTo>
                  <a:pt x="507587" y="459105"/>
                </a:lnTo>
                <a:lnTo>
                  <a:pt x="304800" y="208407"/>
                </a:lnTo>
                <a:lnTo>
                  <a:pt x="101918" y="45910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 flipV="1">
            <a:off x="10764935" y="478904"/>
            <a:ext cx="1122265" cy="1122264"/>
          </a:xfrm>
          <a:custGeom>
            <a:avLst/>
            <a:gdLst>
              <a:gd name="connsiteX0" fmla="*/ 139065 w 273272"/>
              <a:gd name="connsiteY0" fmla="*/ 273272 h 273272"/>
              <a:gd name="connsiteX1" fmla="*/ 0 w 273272"/>
              <a:gd name="connsiteY1" fmla="*/ 139065 h 273272"/>
              <a:gd name="connsiteX2" fmla="*/ 134207 w 273272"/>
              <a:gd name="connsiteY2" fmla="*/ 0 h 273272"/>
              <a:gd name="connsiteX3" fmla="*/ 273272 w 273272"/>
              <a:gd name="connsiteY3" fmla="*/ 134207 h 273272"/>
              <a:gd name="connsiteX4" fmla="*/ 139065 w 273272"/>
              <a:gd name="connsiteY4" fmla="*/ 273272 h 273272"/>
              <a:gd name="connsiteX5" fmla="*/ 52959 w 273272"/>
              <a:gd name="connsiteY5" fmla="*/ 138113 h 273272"/>
              <a:gd name="connsiteX6" fmla="*/ 138113 w 273272"/>
              <a:gd name="connsiteY6" fmla="*/ 220313 h 273272"/>
              <a:gd name="connsiteX7" fmla="*/ 220313 w 273272"/>
              <a:gd name="connsiteY7" fmla="*/ 135160 h 273272"/>
              <a:gd name="connsiteX8" fmla="*/ 135160 w 273272"/>
              <a:gd name="connsiteY8" fmla="*/ 52959 h 273272"/>
              <a:gd name="connsiteX9" fmla="*/ 52959 w 273272"/>
              <a:gd name="connsiteY9" fmla="*/ 138113 h 273272"/>
            </a:gdLst>
            <a:ahLst/>
            <a:cxnLst/>
            <a:rect l="l" t="t" r="r" b="b"/>
            <a:pathLst>
              <a:path w="273272" h="273272">
                <a:moveTo>
                  <a:pt x="139065" y="273272"/>
                </a:moveTo>
                <a:lnTo>
                  <a:pt x="0" y="139065"/>
                </a:lnTo>
                <a:lnTo>
                  <a:pt x="134207" y="0"/>
                </a:lnTo>
                <a:lnTo>
                  <a:pt x="273272" y="134207"/>
                </a:lnTo>
                <a:lnTo>
                  <a:pt x="139065" y="273272"/>
                </a:lnTo>
                <a:close/>
                <a:moveTo>
                  <a:pt x="52959" y="138113"/>
                </a:moveTo>
                <a:lnTo>
                  <a:pt x="138113" y="220313"/>
                </a:lnTo>
                <a:lnTo>
                  <a:pt x="220313" y="135160"/>
                </a:lnTo>
                <a:lnTo>
                  <a:pt x="135160" y="52959"/>
                </a:lnTo>
                <a:lnTo>
                  <a:pt x="52959" y="1381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3354276" y="6068108"/>
            <a:ext cx="671008" cy="671008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 flipV="1">
            <a:off x="2287408" y="4108569"/>
            <a:ext cx="1486373" cy="99091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flipH="1" flipV="1">
            <a:off x="5167446" y="199164"/>
            <a:ext cx="616651" cy="616651"/>
          </a:xfrm>
          <a:custGeom>
            <a:avLst/>
            <a:gdLst>
              <a:gd name="connsiteX0" fmla="*/ 180308 w 249745"/>
              <a:gd name="connsiteY0" fmla="*/ 249746 h 249745"/>
              <a:gd name="connsiteX1" fmla="*/ 0 w 249745"/>
              <a:gd name="connsiteY1" fmla="*/ 180308 h 249745"/>
              <a:gd name="connsiteX2" fmla="*/ 69437 w 249745"/>
              <a:gd name="connsiteY2" fmla="*/ 0 h 249745"/>
              <a:gd name="connsiteX3" fmla="*/ 249746 w 249745"/>
              <a:gd name="connsiteY3" fmla="*/ 69437 h 249745"/>
              <a:gd name="connsiteX4" fmla="*/ 180308 w 249745"/>
              <a:gd name="connsiteY4" fmla="*/ 249746 h 249745"/>
              <a:gd name="connsiteX5" fmla="*/ 48387 w 249745"/>
              <a:gd name="connsiteY5" fmla="*/ 158782 h 249745"/>
              <a:gd name="connsiteX6" fmla="*/ 158782 w 249745"/>
              <a:gd name="connsiteY6" fmla="*/ 201358 h 249745"/>
              <a:gd name="connsiteX7" fmla="*/ 201359 w 249745"/>
              <a:gd name="connsiteY7" fmla="*/ 90869 h 249745"/>
              <a:gd name="connsiteX8" fmla="*/ 90964 w 249745"/>
              <a:gd name="connsiteY8" fmla="*/ 48292 h 249745"/>
              <a:gd name="connsiteX9" fmla="*/ 48387 w 249745"/>
              <a:gd name="connsiteY9" fmla="*/ 158782 h 249745"/>
            </a:gdLst>
            <a:ahLst/>
            <a:cxnLst/>
            <a:rect l="l" t="t" r="r" b="b"/>
            <a:pathLst>
              <a:path w="249745" h="249745">
                <a:moveTo>
                  <a:pt x="180308" y="249746"/>
                </a:moveTo>
                <a:lnTo>
                  <a:pt x="0" y="180308"/>
                </a:lnTo>
                <a:lnTo>
                  <a:pt x="69437" y="0"/>
                </a:lnTo>
                <a:lnTo>
                  <a:pt x="249746" y="69437"/>
                </a:lnTo>
                <a:lnTo>
                  <a:pt x="180308" y="249746"/>
                </a:lnTo>
                <a:close/>
                <a:moveTo>
                  <a:pt x="48387" y="158782"/>
                </a:moveTo>
                <a:lnTo>
                  <a:pt x="158782" y="201358"/>
                </a:lnTo>
                <a:lnTo>
                  <a:pt x="201359" y="90869"/>
                </a:lnTo>
                <a:lnTo>
                  <a:pt x="90964" y="48292"/>
                </a:lnTo>
                <a:lnTo>
                  <a:pt x="48387" y="15878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6164294" y="4572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3952425" y="1552043"/>
            <a:ext cx="708100" cy="708100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10743338" y="3816442"/>
            <a:ext cx="657479" cy="657479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1" flipV="1">
            <a:off x="10504764" y="1988662"/>
            <a:ext cx="2235321" cy="1139151"/>
          </a:xfrm>
          <a:prstGeom prst="triangle">
            <a:avLst/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 flipV="1">
            <a:off x="7361874" y="267689"/>
            <a:ext cx="1264298" cy="84286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flipH="1" flipV="1">
            <a:off x="3472963" y="2445848"/>
            <a:ext cx="470016" cy="470016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 flipH="1" flipV="1">
            <a:off x="8860859" y="3950570"/>
            <a:ext cx="882396" cy="58826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标题 1"/>
          <p:cNvSpPr txBox="1"/>
          <p:nvPr/>
        </p:nvSpPr>
        <p:spPr>
          <a:xfrm flipH="1">
            <a:off x="3784825" y="5882760"/>
            <a:ext cx="2844831" cy="979813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V="1">
            <a:off x="3131" y="5724907"/>
            <a:ext cx="517136" cy="1137666"/>
          </a:xfrm>
          <a:custGeom>
            <a:avLst/>
            <a:gdLst>
              <a:gd name="connsiteX0" fmla="*/ 449090 w 517136"/>
              <a:gd name="connsiteY0" fmla="*/ 0 h 1137666"/>
              <a:gd name="connsiteX1" fmla="*/ 0 w 517136"/>
              <a:gd name="connsiteY1" fmla="*/ 0 h 1137666"/>
              <a:gd name="connsiteX2" fmla="*/ 0 w 517136"/>
              <a:gd name="connsiteY2" fmla="*/ 1137666 h 1137666"/>
              <a:gd name="connsiteX3" fmla="*/ 25160 w 517136"/>
              <a:gd name="connsiteY3" fmla="*/ 1127575 h 1137666"/>
              <a:gd name="connsiteX4" fmla="*/ 517136 w 517136"/>
              <a:gd name="connsiteY4" fmla="*/ 334078 h 1137666"/>
              <a:gd name="connsiteX5" fmla="*/ 470608 w 517136"/>
              <a:gd name="connsiteY5" fmla="*/ 50059 h 1137666"/>
            </a:gdLst>
            <a:ahLst/>
            <a:cxnLst/>
            <a:rect l="l" t="t" r="r" b="b"/>
            <a:pathLst>
              <a:path w="517136" h="1137666">
                <a:moveTo>
                  <a:pt x="449090" y="0"/>
                </a:moveTo>
                <a:lnTo>
                  <a:pt x="0" y="0"/>
                </a:lnTo>
                <a:lnTo>
                  <a:pt x="0" y="1137666"/>
                </a:lnTo>
                <a:lnTo>
                  <a:pt x="25160" y="1127575"/>
                </a:lnTo>
                <a:cubicBezTo>
                  <a:pt x="316747" y="982672"/>
                  <a:pt x="517136" y="681777"/>
                  <a:pt x="517136" y="334078"/>
                </a:cubicBezTo>
                <a:cubicBezTo>
                  <a:pt x="517136" y="234736"/>
                  <a:pt x="500778" y="139214"/>
                  <a:pt x="470608" y="500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250369" y="1447388"/>
            <a:ext cx="7812284" cy="3922279"/>
          </a:xfrm>
          <a:prstGeom prst="rect">
            <a:avLst/>
          </a:prstGeom>
          <a:solidFill>
            <a:schemeClr val="accent3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148309" y="1342417"/>
            <a:ext cx="7812284" cy="3922279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accent1">
                <a:lumMod val="75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 flipV="1">
            <a:off x="3687360" y="120315"/>
            <a:ext cx="437041" cy="437041"/>
          </a:xfrm>
          <a:custGeom>
            <a:avLst/>
            <a:gdLst>
              <a:gd name="connsiteX0" fmla="*/ 979932 w 979931"/>
              <a:gd name="connsiteY0" fmla="*/ 489966 h 979931"/>
              <a:gd name="connsiteX1" fmla="*/ 489966 w 979931"/>
              <a:gd name="connsiteY1" fmla="*/ 979932 h 979931"/>
              <a:gd name="connsiteX2" fmla="*/ 0 w 979931"/>
              <a:gd name="connsiteY2" fmla="*/ 489966 h 979931"/>
              <a:gd name="connsiteX3" fmla="*/ 489966 w 979931"/>
              <a:gd name="connsiteY3" fmla="*/ 0 h 979931"/>
              <a:gd name="connsiteX4" fmla="*/ 979932 w 979931"/>
              <a:gd name="connsiteY4" fmla="*/ 489966 h 979931"/>
            </a:gdLst>
            <a:ahLst/>
            <a:cxnLst/>
            <a:rect l="l" t="t" r="r" b="b"/>
            <a:pathLst>
              <a:path w="979931" h="979931">
                <a:moveTo>
                  <a:pt x="979932" y="489966"/>
                </a:moveTo>
                <a:cubicBezTo>
                  <a:pt x="979932" y="760571"/>
                  <a:pt x="760571" y="979932"/>
                  <a:pt x="489966" y="979932"/>
                </a:cubicBezTo>
                <a:cubicBezTo>
                  <a:pt x="219361" y="979932"/>
                  <a:pt x="0" y="760571"/>
                  <a:pt x="0" y="489966"/>
                </a:cubicBezTo>
                <a:cubicBezTo>
                  <a:pt x="0" y="219361"/>
                  <a:pt x="219361" y="0"/>
                  <a:pt x="489966" y="0"/>
                </a:cubicBezTo>
                <a:cubicBezTo>
                  <a:pt x="760571" y="0"/>
                  <a:pt x="979932" y="219361"/>
                  <a:pt x="979932" y="48996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874000" y="4389792"/>
            <a:ext cx="6444000" cy="473028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01744" y="4830629"/>
            <a:ext cx="912711" cy="908690"/>
          </a:xfrm>
          <a:prstGeom prst="triangle">
            <a:avLst/>
          </a:pr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 flipV="1">
            <a:off x="2046692" y="5412148"/>
            <a:ext cx="833008" cy="833008"/>
          </a:xfrm>
          <a:custGeom>
            <a:avLst/>
            <a:gdLst>
              <a:gd name="connsiteX0" fmla="*/ 979932 w 979931"/>
              <a:gd name="connsiteY0" fmla="*/ 489966 h 979931"/>
              <a:gd name="connsiteX1" fmla="*/ 489966 w 979931"/>
              <a:gd name="connsiteY1" fmla="*/ 979932 h 979931"/>
              <a:gd name="connsiteX2" fmla="*/ 0 w 979931"/>
              <a:gd name="connsiteY2" fmla="*/ 489966 h 979931"/>
              <a:gd name="connsiteX3" fmla="*/ 489966 w 979931"/>
              <a:gd name="connsiteY3" fmla="*/ 0 h 979931"/>
              <a:gd name="connsiteX4" fmla="*/ 979932 w 979931"/>
              <a:gd name="connsiteY4" fmla="*/ 489966 h 979931"/>
            </a:gdLst>
            <a:ahLst/>
            <a:cxnLst/>
            <a:rect l="l" t="t" r="r" b="b"/>
            <a:pathLst>
              <a:path w="979931" h="979931">
                <a:moveTo>
                  <a:pt x="979932" y="489966"/>
                </a:moveTo>
                <a:cubicBezTo>
                  <a:pt x="979932" y="760571"/>
                  <a:pt x="760571" y="979932"/>
                  <a:pt x="489966" y="979932"/>
                </a:cubicBezTo>
                <a:cubicBezTo>
                  <a:pt x="219361" y="979932"/>
                  <a:pt x="0" y="760571"/>
                  <a:pt x="0" y="489966"/>
                </a:cubicBezTo>
                <a:cubicBezTo>
                  <a:pt x="0" y="219361"/>
                  <a:pt x="219361" y="0"/>
                  <a:pt x="489966" y="0"/>
                </a:cubicBezTo>
                <a:cubicBezTo>
                  <a:pt x="760571" y="0"/>
                  <a:pt x="979932" y="219361"/>
                  <a:pt x="979932" y="489966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787784" flipH="1" flipV="1">
            <a:off x="1734093" y="3391422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787784" flipH="1" flipV="1">
            <a:off x="8749032" y="1053956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8823280" y="3554028"/>
            <a:ext cx="609504" cy="459105"/>
          </a:xfrm>
          <a:custGeom>
            <a:avLst/>
            <a:gdLst>
              <a:gd name="connsiteX0" fmla="*/ 101918 w 609504"/>
              <a:gd name="connsiteY0" fmla="*/ 459105 h 459105"/>
              <a:gd name="connsiteX1" fmla="*/ 0 w 609504"/>
              <a:gd name="connsiteY1" fmla="*/ 376714 h 459105"/>
              <a:gd name="connsiteX2" fmla="*/ 304800 w 609504"/>
              <a:gd name="connsiteY2" fmla="*/ 0 h 459105"/>
              <a:gd name="connsiteX3" fmla="*/ 609505 w 609504"/>
              <a:gd name="connsiteY3" fmla="*/ 376714 h 459105"/>
              <a:gd name="connsiteX4" fmla="*/ 507587 w 609504"/>
              <a:gd name="connsiteY4" fmla="*/ 459105 h 459105"/>
              <a:gd name="connsiteX5" fmla="*/ 304800 w 609504"/>
              <a:gd name="connsiteY5" fmla="*/ 208407 h 459105"/>
              <a:gd name="connsiteX6" fmla="*/ 101918 w 609504"/>
              <a:gd name="connsiteY6" fmla="*/ 459105 h 459105"/>
            </a:gdLst>
            <a:ahLst/>
            <a:cxnLst/>
            <a:rect l="l" t="t" r="r" b="b"/>
            <a:pathLst>
              <a:path w="609504" h="459105">
                <a:moveTo>
                  <a:pt x="101918" y="459105"/>
                </a:moveTo>
                <a:lnTo>
                  <a:pt x="0" y="376714"/>
                </a:lnTo>
                <a:lnTo>
                  <a:pt x="304800" y="0"/>
                </a:lnTo>
                <a:lnTo>
                  <a:pt x="609505" y="376714"/>
                </a:lnTo>
                <a:lnTo>
                  <a:pt x="507587" y="459105"/>
                </a:lnTo>
                <a:lnTo>
                  <a:pt x="304800" y="208407"/>
                </a:lnTo>
                <a:lnTo>
                  <a:pt x="101918" y="45910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5400000" flipH="1" flipV="1">
            <a:off x="10865793" y="5531793"/>
            <a:ext cx="1792016" cy="860398"/>
          </a:xfrm>
          <a:custGeom>
            <a:avLst/>
            <a:gdLst>
              <a:gd name="connsiteX0" fmla="*/ 0 w 1792016"/>
              <a:gd name="connsiteY0" fmla="*/ 860398 h 860398"/>
              <a:gd name="connsiteX1" fmla="*/ 14293 w 1792016"/>
              <a:gd name="connsiteY1" fmla="*/ 718619 h 860398"/>
              <a:gd name="connsiteX2" fmla="*/ 896008 w 1792016"/>
              <a:gd name="connsiteY2" fmla="*/ 0 h 860398"/>
              <a:gd name="connsiteX3" fmla="*/ 1777723 w 1792016"/>
              <a:gd name="connsiteY3" fmla="*/ 718619 h 860398"/>
              <a:gd name="connsiteX4" fmla="*/ 1792016 w 1792016"/>
              <a:gd name="connsiteY4" fmla="*/ 860398 h 860398"/>
            </a:gdLst>
            <a:ahLst/>
            <a:cxnLst/>
            <a:rect l="l" t="t" r="r" b="b"/>
            <a:pathLst>
              <a:path w="1792016" h="860398">
                <a:moveTo>
                  <a:pt x="0" y="860398"/>
                </a:moveTo>
                <a:lnTo>
                  <a:pt x="14293" y="718619"/>
                </a:lnTo>
                <a:cubicBezTo>
                  <a:pt x="98215" y="308504"/>
                  <a:pt x="461084" y="0"/>
                  <a:pt x="896008" y="0"/>
                </a:cubicBezTo>
                <a:cubicBezTo>
                  <a:pt x="1330932" y="0"/>
                  <a:pt x="1693802" y="308504"/>
                  <a:pt x="1777723" y="718619"/>
                </a:cubicBezTo>
                <a:lnTo>
                  <a:pt x="1792016" y="86039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3465075" y="1688599"/>
            <a:ext cx="5261850" cy="24622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3811173" y="4480371"/>
            <a:ext cx="4569655" cy="3052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9250091" y="4584249"/>
            <a:ext cx="1354033" cy="1354033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 flipV="1">
            <a:off x="1496383" y="954592"/>
            <a:ext cx="1400378" cy="1400379"/>
          </a:xfrm>
          <a:prstGeom prst="triangle">
            <a:avLst/>
          </a:pr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16200000" flipH="1" flipV="1">
            <a:off x="-462907" y="1187543"/>
            <a:ext cx="2069161" cy="1143345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flipH="1">
            <a:off x="6357101" y="6260051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6" name="标题 1"/>
          <p:cNvCxnSpPr/>
          <p:nvPr/>
        </p:nvCxnSpPr>
        <p:spPr>
          <a:xfrm>
            <a:off x="3113246" y="4626306"/>
            <a:ext cx="1707239" cy="0"/>
          </a:xfrm>
          <a:prstGeom prst="line">
            <a:avLst/>
          </a:prstGeom>
          <a:noFill/>
          <a:ln w="9525" cap="sq">
            <a:solidFill>
              <a:schemeClr val="bg1">
                <a:alpha val="100000"/>
              </a:schemeClr>
            </a:solidFill>
            <a:miter/>
          </a:ln>
        </p:spPr>
      </p:cxnSp>
      <p:cxnSp>
        <p:nvCxnSpPr>
          <p:cNvPr id="37" name="标题 1"/>
          <p:cNvCxnSpPr/>
          <p:nvPr/>
        </p:nvCxnSpPr>
        <p:spPr>
          <a:xfrm>
            <a:off x="7435329" y="4626306"/>
            <a:ext cx="1707239" cy="0"/>
          </a:xfrm>
          <a:prstGeom prst="line">
            <a:avLst/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33650" y="1652200"/>
            <a:ext cx="3312000" cy="3960000"/>
          </a:xfrm>
          <a:prstGeom prst="round1Rect">
            <a:avLst>
              <a:gd name="adj" fmla="val 17542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433650" y="1652200"/>
            <a:ext cx="648000" cy="648000"/>
          </a:xfrm>
          <a:custGeom>
            <a:avLst/>
            <a:gdLst>
              <a:gd name="connsiteX0" fmla="*/ 0 w 4762500"/>
              <a:gd name="connsiteY0" fmla="*/ 4762500 h 4762500"/>
              <a:gd name="connsiteX1" fmla="*/ 4762500 w 4762500"/>
              <a:gd name="connsiteY1" fmla="*/ 0 h 4762500"/>
              <a:gd name="connsiteX2" fmla="*/ 0 w 4762500"/>
              <a:gd name="connsiteY2" fmla="*/ 0 h 4762500"/>
            </a:gdLst>
            <a:ahLst/>
            <a:cxnLst/>
            <a:rect l="l" t="t" r="r" b="b"/>
            <a:pathLst>
              <a:path w="4762500" h="4762500">
                <a:moveTo>
                  <a:pt x="0" y="4762500"/>
                </a:moveTo>
                <a:cubicBezTo>
                  <a:pt x="2630234" y="4762500"/>
                  <a:pt x="4762500" y="2630234"/>
                  <a:pt x="47625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06900" y="1652200"/>
            <a:ext cx="3312000" cy="3960000"/>
          </a:xfrm>
          <a:prstGeom prst="round1Rect">
            <a:avLst>
              <a:gd name="adj" fmla="val 1754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206900" y="1652200"/>
            <a:ext cx="648000" cy="648000"/>
          </a:xfrm>
          <a:custGeom>
            <a:avLst/>
            <a:gdLst>
              <a:gd name="connsiteX0" fmla="*/ 0 w 4762500"/>
              <a:gd name="connsiteY0" fmla="*/ 4762500 h 4762500"/>
              <a:gd name="connsiteX1" fmla="*/ 4762500 w 4762500"/>
              <a:gd name="connsiteY1" fmla="*/ 0 h 4762500"/>
              <a:gd name="connsiteX2" fmla="*/ 0 w 4762500"/>
              <a:gd name="connsiteY2" fmla="*/ 0 h 4762500"/>
            </a:gdLst>
            <a:ahLst/>
            <a:cxnLst/>
            <a:rect l="l" t="t" r="r" b="b"/>
            <a:pathLst>
              <a:path w="4762500" h="4762500">
                <a:moveTo>
                  <a:pt x="0" y="4762500"/>
                </a:moveTo>
                <a:cubicBezTo>
                  <a:pt x="2630234" y="4762500"/>
                  <a:pt x="4762500" y="2630234"/>
                  <a:pt x="47625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652200"/>
            <a:ext cx="3312000" cy="3960000"/>
          </a:xfrm>
          <a:prstGeom prst="round1Rect">
            <a:avLst>
              <a:gd name="adj" fmla="val 1754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652200"/>
            <a:ext cx="648000" cy="648000"/>
          </a:xfrm>
          <a:custGeom>
            <a:avLst/>
            <a:gdLst>
              <a:gd name="connsiteX0" fmla="*/ 0 w 4762500"/>
              <a:gd name="connsiteY0" fmla="*/ 4762500 h 4762500"/>
              <a:gd name="connsiteX1" fmla="*/ 4762500 w 4762500"/>
              <a:gd name="connsiteY1" fmla="*/ 0 h 4762500"/>
              <a:gd name="connsiteX2" fmla="*/ 0 w 4762500"/>
              <a:gd name="connsiteY2" fmla="*/ 0 h 4762500"/>
            </a:gdLst>
            <a:ahLst/>
            <a:cxnLst/>
            <a:rect l="l" t="t" r="r" b="b"/>
            <a:pathLst>
              <a:path w="4762500" h="4762500">
                <a:moveTo>
                  <a:pt x="0" y="4762500"/>
                </a:moveTo>
                <a:cubicBezTo>
                  <a:pt x="2630234" y="4762500"/>
                  <a:pt x="4762500" y="2630234"/>
                  <a:pt x="47625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71743" y="1747938"/>
            <a:ext cx="504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920400" y="2016676"/>
            <a:ext cx="792000" cy="7920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118400" y="2242962"/>
            <a:ext cx="396000" cy="339428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44992" y="1747938"/>
            <a:ext cx="504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693650" y="2016676"/>
            <a:ext cx="792000" cy="7920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891650" y="2242962"/>
            <a:ext cx="396000" cy="339428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18243" y="1747938"/>
            <a:ext cx="504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66900" y="2016676"/>
            <a:ext cx="792000" cy="7920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664900" y="2242962"/>
            <a:ext cx="396000" cy="339428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76400" y="3060362"/>
            <a:ext cx="288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显著性目标检测的应用场景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76400" y="3593401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显著性目标检测广泛应用于图像编辑、视频监控等领域，如自动裁剪图片突出主体，辅助安防人员快速定位异常目标。
传统全监督方法标注成本高，弱监督方法可降低标注成本，提高模型泛化能力。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649650" y="3060362"/>
            <a:ext cx="288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基于涂鸦标注的优势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649650" y="3593401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涂鸦标注简单易行，用户可快速标注大量数据，相比像素级标注效率提升数倍。
涂鸦标注能保留一定语义信息，为模型提供有效监督信号，平衡标注成本与性能。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422900" y="3060362"/>
            <a:ext cx="288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多任务学习框架的创新点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422900" y="3593401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同时预测显著性图和边缘图，利用边缘信息辅助显著性检测，提升检测精度。
多任务学习共享特征提取网络，减少计算资源消耗，提高模型运行效率。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项目背景与意义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901650" y="3383255"/>
            <a:ext cx="2376000" cy="936000"/>
          </a:xfrm>
          <a:prstGeom prst="ellipse">
            <a:avLst/>
          </a:prstGeom>
          <a:noFill/>
          <a:ln w="6350" cap="flat">
            <a:gradFill>
              <a:gsLst>
                <a:gs pos="10000">
                  <a:schemeClr val="bg1">
                    <a:alpha val="100000"/>
                  </a:schemeClr>
                </a:gs>
                <a:gs pos="100000">
                  <a:schemeClr val="accent1">
                    <a:lumMod val="60000"/>
                    <a:lumOff val="40000"/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153650" y="3470602"/>
            <a:ext cx="1872000" cy="648000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flat">
            <a:gradFill>
              <a:gsLst>
                <a:gs pos="10000">
                  <a:schemeClr val="bg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4973650" y="2820701"/>
            <a:ext cx="2232000" cy="936000"/>
          </a:xfrm>
          <a:prstGeom prst="trapezoid">
            <a:avLst>
              <a:gd name="adj" fmla="val 65474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297650" y="3455029"/>
            <a:ext cx="1584000" cy="576000"/>
          </a:xfrm>
          <a:prstGeom prst="ellipse">
            <a:avLst/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54556" y="3383255"/>
            <a:ext cx="2376000" cy="936000"/>
          </a:xfrm>
          <a:prstGeom prst="ellipse">
            <a:avLst/>
          </a:prstGeom>
          <a:noFill/>
          <a:ln w="6350" cap="flat">
            <a:gradFill>
              <a:gsLst>
                <a:gs pos="10000">
                  <a:schemeClr val="bg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906556" y="3470602"/>
            <a:ext cx="1872000" cy="648000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flat">
            <a:gradFill>
              <a:gsLst>
                <a:gs pos="10000">
                  <a:schemeClr val="bg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V="1">
            <a:off x="8726556" y="2820701"/>
            <a:ext cx="2232000" cy="936000"/>
          </a:xfrm>
          <a:prstGeom prst="trapezoid">
            <a:avLst>
              <a:gd name="adj" fmla="val 65474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50556" y="3455029"/>
            <a:ext cx="1584000" cy="576000"/>
          </a:xfrm>
          <a:prstGeom prst="ellipse">
            <a:avLst/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48745" y="3383255"/>
            <a:ext cx="2376000" cy="936000"/>
          </a:xfrm>
          <a:prstGeom prst="ellipse">
            <a:avLst/>
          </a:prstGeom>
          <a:noFill/>
          <a:ln w="6350" cap="flat">
            <a:gradFill>
              <a:gsLst>
                <a:gs pos="10000">
                  <a:schemeClr val="bg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400745" y="3470602"/>
            <a:ext cx="1872000" cy="648000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flat">
            <a:gradFill>
              <a:gsLst>
                <a:gs pos="10000">
                  <a:schemeClr val="bg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1220745" y="2820701"/>
            <a:ext cx="2232000" cy="936000"/>
          </a:xfrm>
          <a:prstGeom prst="trapezoid">
            <a:avLst>
              <a:gd name="adj" fmla="val 65474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544745" y="3455029"/>
            <a:ext cx="1584000" cy="576000"/>
          </a:xfrm>
          <a:prstGeom prst="ellipse">
            <a:avLst/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030745" y="3076215"/>
            <a:ext cx="612000" cy="57682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576689" y="3076216"/>
            <a:ext cx="531734" cy="57600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783650" y="3094216"/>
            <a:ext cx="612000" cy="53550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68745" y="2302683"/>
            <a:ext cx="2736000" cy="68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VGG16基础网络的选择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721650" y="2328083"/>
            <a:ext cx="2736000" cy="635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双分支结构的设计理念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74556" y="2315383"/>
            <a:ext cx="2736000" cy="66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特征融合机制的关键作用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040745" y="1137388"/>
            <a:ext cx="2592000" cy="12249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793650" y="1130300"/>
            <a:ext cx="2592000" cy="12249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46556" y="1130300"/>
            <a:ext cx="2592000" cy="12249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735153" y="4536705"/>
            <a:ext cx="2859466" cy="14526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VGG16在图像分类任务中表现出色，其卷积层能提取丰富特征，为显著性检测提供坚实基础。
VGG16结构简单，易于实现和优化，适合本项目快速迭代和实验。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413092" y="4543431"/>
            <a:ext cx="3079742" cy="14636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77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一个分支专注于显著性图预测，另一个分支负责边缘图预测，两分支相互协作。
双分支结构可充分挖掘图像的语义和结构信息，提高模型对复杂场景的适应能力。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36937" y="4543653"/>
            <a:ext cx="3079742" cy="14513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6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低级特征包含丰富细节信息，高级特征包含语义信息，融合两者可提升显著性图质量。
特征融合通过特定操作整合不同层次特征，增强模型对目标的定位和识别能力。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项目核心架构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982008" y="5318820"/>
            <a:ext cx="2793796" cy="1543752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590688" y="1787145"/>
            <a:ext cx="4601314" cy="5075428"/>
          </a:xfrm>
          <a:custGeom>
            <a:avLst/>
            <a:gdLst>
              <a:gd name="connsiteX0" fmla="*/ 2739325 w 5433659"/>
              <a:gd name="connsiteY0" fmla="*/ 70 h 5993537"/>
              <a:gd name="connsiteX1" fmla="*/ 3966624 w 5433659"/>
              <a:gd name="connsiteY1" fmla="*/ 612305 h 5993537"/>
              <a:gd name="connsiteX2" fmla="*/ 5165225 w 5433659"/>
              <a:gd name="connsiteY2" fmla="*/ 1281869 h 5993537"/>
              <a:gd name="connsiteX3" fmla="*/ 5421571 w 5433659"/>
              <a:gd name="connsiteY3" fmla="*/ 1224840 h 5993537"/>
              <a:gd name="connsiteX4" fmla="*/ 5433659 w 5433659"/>
              <a:gd name="connsiteY4" fmla="*/ 1219196 h 5993537"/>
              <a:gd name="connsiteX5" fmla="*/ 5433659 w 5433659"/>
              <a:gd name="connsiteY5" fmla="*/ 5993537 h 5993537"/>
              <a:gd name="connsiteX6" fmla="*/ 3483096 w 5433659"/>
              <a:gd name="connsiteY6" fmla="*/ 5993537 h 5993537"/>
              <a:gd name="connsiteX7" fmla="*/ 3397491 w 5433659"/>
              <a:gd name="connsiteY7" fmla="*/ 5928026 h 5993537"/>
              <a:gd name="connsiteX8" fmla="*/ 2968509 w 5433659"/>
              <a:gd name="connsiteY8" fmla="*/ 5786053 h 5993537"/>
              <a:gd name="connsiteX9" fmla="*/ 2465073 w 5433659"/>
              <a:gd name="connsiteY9" fmla="*/ 5905967 h 5993537"/>
              <a:gd name="connsiteX10" fmla="*/ 2199162 w 5433659"/>
              <a:gd name="connsiteY10" fmla="*/ 5993537 h 5993537"/>
              <a:gd name="connsiteX11" fmla="*/ 509997 w 5433659"/>
              <a:gd name="connsiteY11" fmla="*/ 5993537 h 5993537"/>
              <a:gd name="connsiteX12" fmla="*/ 470163 w 5433659"/>
              <a:gd name="connsiteY12" fmla="*/ 5973678 h 5993537"/>
              <a:gd name="connsiteX13" fmla="*/ 238986 w 5433659"/>
              <a:gd name="connsiteY13" fmla="*/ 5791240 h 5993537"/>
              <a:gd name="connsiteX14" fmla="*/ 21320 w 5433659"/>
              <a:gd name="connsiteY14" fmla="*/ 5357664 h 5993537"/>
              <a:gd name="connsiteX15" fmla="*/ 920473 w 5433659"/>
              <a:gd name="connsiteY15" fmla="*/ 3564344 h 5993537"/>
              <a:gd name="connsiteX16" fmla="*/ 976455 w 5433659"/>
              <a:gd name="connsiteY16" fmla="*/ 1868235 h 5993537"/>
              <a:gd name="connsiteX17" fmla="*/ 1313225 w 5433659"/>
              <a:gd name="connsiteY17" fmla="*/ 680009 h 5993537"/>
              <a:gd name="connsiteX18" fmla="*/ 2739325 w 5433659"/>
              <a:gd name="connsiteY18" fmla="*/ 70 h 5993537"/>
            </a:gdLst>
            <a:ahLst/>
            <a:cxnLst/>
            <a:rect l="l" t="t" r="r" b="b"/>
            <a:pathLst>
              <a:path w="5433659" h="5993537">
                <a:moveTo>
                  <a:pt x="2739325" y="70"/>
                </a:moveTo>
                <a:cubicBezTo>
                  <a:pt x="3235890" y="-5117"/>
                  <a:pt x="3625947" y="280318"/>
                  <a:pt x="3966624" y="612305"/>
                </a:cubicBezTo>
                <a:cubicBezTo>
                  <a:pt x="4306493" y="943550"/>
                  <a:pt x="4645418" y="1320134"/>
                  <a:pt x="5165225" y="1281869"/>
                </a:cubicBezTo>
                <a:cubicBezTo>
                  <a:pt x="5258202" y="1275017"/>
                  <a:pt x="5343127" y="1255087"/>
                  <a:pt x="5421571" y="1224840"/>
                </a:cubicBezTo>
                <a:lnTo>
                  <a:pt x="5433659" y="1219196"/>
                </a:lnTo>
                <a:lnTo>
                  <a:pt x="5433659" y="5993537"/>
                </a:lnTo>
                <a:lnTo>
                  <a:pt x="3483096" y="5993537"/>
                </a:lnTo>
                <a:lnTo>
                  <a:pt x="3397491" y="5928026"/>
                </a:lnTo>
                <a:cubicBezTo>
                  <a:pt x="3270718" y="5839847"/>
                  <a:pt x="3131404" y="5781001"/>
                  <a:pt x="2968509" y="5786053"/>
                </a:cubicBezTo>
                <a:cubicBezTo>
                  <a:pt x="2795307" y="5791442"/>
                  <a:pt x="2629045" y="5849917"/>
                  <a:pt x="2465073" y="5905967"/>
                </a:cubicBezTo>
                <a:lnTo>
                  <a:pt x="2199162" y="5993537"/>
                </a:lnTo>
                <a:lnTo>
                  <a:pt x="509997" y="5993537"/>
                </a:lnTo>
                <a:lnTo>
                  <a:pt x="470163" y="5973678"/>
                </a:lnTo>
                <a:cubicBezTo>
                  <a:pt x="384108" y="5923769"/>
                  <a:pt x="305848" y="5863273"/>
                  <a:pt x="238986" y="5791240"/>
                </a:cubicBezTo>
                <a:cubicBezTo>
                  <a:pt x="132949" y="5676918"/>
                  <a:pt x="55543" y="5533762"/>
                  <a:pt x="21320" y="5357664"/>
                </a:cubicBezTo>
                <a:cubicBezTo>
                  <a:pt x="-120690" y="4629625"/>
                  <a:pt x="476859" y="4049726"/>
                  <a:pt x="920473" y="3564344"/>
                </a:cubicBezTo>
                <a:cubicBezTo>
                  <a:pt x="1421080" y="3016041"/>
                  <a:pt x="1051907" y="2485455"/>
                  <a:pt x="976455" y="1868235"/>
                </a:cubicBezTo>
                <a:cubicBezTo>
                  <a:pt x="923707" y="1435602"/>
                  <a:pt x="1029541" y="1015297"/>
                  <a:pt x="1313225" y="680009"/>
                </a:cubicBezTo>
                <a:cubicBezTo>
                  <a:pt x="1662121" y="267586"/>
                  <a:pt x="2197354" y="5998"/>
                  <a:pt x="2739325" y="7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" y="4573"/>
            <a:ext cx="4688411" cy="3783320"/>
          </a:xfrm>
          <a:custGeom>
            <a:avLst/>
            <a:gdLst>
              <a:gd name="connsiteX0" fmla="*/ 4793264 w 4793264"/>
              <a:gd name="connsiteY0" fmla="*/ 0 h 3818764"/>
              <a:gd name="connsiteX1" fmla="*/ 1171644 w 4793264"/>
              <a:gd name="connsiteY1" fmla="*/ 0 h 3818764"/>
              <a:gd name="connsiteX2" fmla="*/ 1178074 w 4793264"/>
              <a:gd name="connsiteY2" fmla="*/ 98109 h 3818764"/>
              <a:gd name="connsiteX3" fmla="*/ 920473 w 4793264"/>
              <a:gd name="connsiteY3" fmla="*/ 712978 h 3818764"/>
              <a:gd name="connsiteX4" fmla="*/ 21320 w 4793264"/>
              <a:gd name="connsiteY4" fmla="*/ 2506298 h 3818764"/>
              <a:gd name="connsiteX5" fmla="*/ 238985 w 4793264"/>
              <a:gd name="connsiteY5" fmla="*/ 2939874 h 3818764"/>
              <a:gd name="connsiteX6" fmla="*/ 1357890 w 4793264"/>
              <a:gd name="connsiteY6" fmla="*/ 3311338 h 3818764"/>
              <a:gd name="connsiteX7" fmla="*/ 2465073 w 4793264"/>
              <a:gd name="connsiteY7" fmla="*/ 3054601 h 3818764"/>
              <a:gd name="connsiteX8" fmla="*/ 2968509 w 4793264"/>
              <a:gd name="connsiteY8" fmla="*/ 2934687 h 3818764"/>
              <a:gd name="connsiteX9" fmla="*/ 3977942 w 4793264"/>
              <a:gd name="connsiteY9" fmla="*/ 3601961 h 3818764"/>
              <a:gd name="connsiteX10" fmla="*/ 4756642 w 4793264"/>
              <a:gd name="connsiteY10" fmla="*/ 3800358 h 3818764"/>
              <a:gd name="connsiteX11" fmla="*/ 4793264 w 4793264"/>
              <a:gd name="connsiteY11" fmla="*/ 3790371 h 3818764"/>
            </a:gdLst>
            <a:ahLst/>
            <a:cxnLst/>
            <a:rect l="l" t="t" r="r" b="b"/>
            <a:pathLst>
              <a:path w="4793264" h="3818764">
                <a:moveTo>
                  <a:pt x="4793264" y="0"/>
                </a:moveTo>
                <a:lnTo>
                  <a:pt x="1171644" y="0"/>
                </a:lnTo>
                <a:lnTo>
                  <a:pt x="1178074" y="98109"/>
                </a:lnTo>
                <a:cubicBezTo>
                  <a:pt x="1173615" y="304242"/>
                  <a:pt x="1108201" y="507365"/>
                  <a:pt x="920473" y="712978"/>
                </a:cubicBezTo>
                <a:cubicBezTo>
                  <a:pt x="476859" y="1198360"/>
                  <a:pt x="-120690" y="1778259"/>
                  <a:pt x="21320" y="2506298"/>
                </a:cubicBezTo>
                <a:cubicBezTo>
                  <a:pt x="55543" y="2682396"/>
                  <a:pt x="132948" y="2825552"/>
                  <a:pt x="238985" y="2939874"/>
                </a:cubicBezTo>
                <a:cubicBezTo>
                  <a:pt x="506433" y="3228004"/>
                  <a:pt x="956245" y="3331548"/>
                  <a:pt x="1357890" y="3311338"/>
                </a:cubicBezTo>
                <a:cubicBezTo>
                  <a:pt x="1737572" y="3292475"/>
                  <a:pt x="2105398" y="3177614"/>
                  <a:pt x="2465073" y="3054601"/>
                </a:cubicBezTo>
                <a:cubicBezTo>
                  <a:pt x="2629045" y="2998551"/>
                  <a:pt x="2795307" y="2940076"/>
                  <a:pt x="2968509" y="2934687"/>
                </a:cubicBezTo>
                <a:cubicBezTo>
                  <a:pt x="3402894" y="2921213"/>
                  <a:pt x="3669601" y="3362133"/>
                  <a:pt x="3977942" y="3601961"/>
                </a:cubicBezTo>
                <a:cubicBezTo>
                  <a:pt x="4208136" y="3780889"/>
                  <a:pt x="4469320" y="3856947"/>
                  <a:pt x="4756642" y="3800358"/>
                </a:cubicBezTo>
                <a:lnTo>
                  <a:pt x="4793264" y="37903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674586">
            <a:off x="1294820" y="-123245"/>
            <a:ext cx="607147" cy="928646"/>
          </a:xfrm>
          <a:custGeom>
            <a:avLst/>
            <a:gdLst>
              <a:gd name="connsiteX0" fmla="*/ 0 w 607147"/>
              <a:gd name="connsiteY0" fmla="*/ 318047 h 928646"/>
              <a:gd name="connsiteX1" fmla="*/ 147936 w 607147"/>
              <a:gd name="connsiteY1" fmla="*/ 48472 h 928646"/>
              <a:gd name="connsiteX2" fmla="*/ 607147 w 607147"/>
              <a:gd name="connsiteY2" fmla="*/ 0 h 928646"/>
              <a:gd name="connsiteX3" fmla="*/ 509124 w 607147"/>
              <a:gd name="connsiteY3" fmla="*/ 928646 h 928646"/>
              <a:gd name="connsiteX4" fmla="*/ 258010 w 607147"/>
              <a:gd name="connsiteY4" fmla="*/ 902030 h 928646"/>
              <a:gd name="connsiteX5" fmla="*/ 323175 w 607147"/>
              <a:gd name="connsiteY5" fmla="*/ 283972 h 928646"/>
            </a:gdLst>
            <a:ahLst/>
            <a:cxnLst/>
            <a:rect l="l" t="t" r="r" b="b"/>
            <a:pathLst>
              <a:path w="607147" h="928646">
                <a:moveTo>
                  <a:pt x="0" y="318047"/>
                </a:moveTo>
                <a:lnTo>
                  <a:pt x="147936" y="48472"/>
                </a:lnTo>
                <a:lnTo>
                  <a:pt x="607147" y="0"/>
                </a:lnTo>
                <a:lnTo>
                  <a:pt x="509124" y="928646"/>
                </a:lnTo>
                <a:lnTo>
                  <a:pt x="258010" y="902030"/>
                </a:lnTo>
                <a:lnTo>
                  <a:pt x="323175" y="2839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12110" y="6200083"/>
            <a:ext cx="609504" cy="459105"/>
          </a:xfrm>
          <a:custGeom>
            <a:avLst/>
            <a:gdLst>
              <a:gd name="connsiteX0" fmla="*/ 101918 w 609504"/>
              <a:gd name="connsiteY0" fmla="*/ 459105 h 459105"/>
              <a:gd name="connsiteX1" fmla="*/ 0 w 609504"/>
              <a:gd name="connsiteY1" fmla="*/ 376714 h 459105"/>
              <a:gd name="connsiteX2" fmla="*/ 304800 w 609504"/>
              <a:gd name="connsiteY2" fmla="*/ 0 h 459105"/>
              <a:gd name="connsiteX3" fmla="*/ 609505 w 609504"/>
              <a:gd name="connsiteY3" fmla="*/ 376714 h 459105"/>
              <a:gd name="connsiteX4" fmla="*/ 507587 w 609504"/>
              <a:gd name="connsiteY4" fmla="*/ 459105 h 459105"/>
              <a:gd name="connsiteX5" fmla="*/ 304800 w 609504"/>
              <a:gd name="connsiteY5" fmla="*/ 208407 h 459105"/>
              <a:gd name="connsiteX6" fmla="*/ 101918 w 609504"/>
              <a:gd name="connsiteY6" fmla="*/ 459105 h 459105"/>
            </a:gdLst>
            <a:ahLst/>
            <a:cxnLst/>
            <a:rect l="l" t="t" r="r" b="b"/>
            <a:pathLst>
              <a:path w="609504" h="459105">
                <a:moveTo>
                  <a:pt x="101918" y="459105"/>
                </a:moveTo>
                <a:lnTo>
                  <a:pt x="0" y="376714"/>
                </a:lnTo>
                <a:lnTo>
                  <a:pt x="304800" y="0"/>
                </a:lnTo>
                <a:lnTo>
                  <a:pt x="609505" y="376714"/>
                </a:lnTo>
                <a:lnTo>
                  <a:pt x="507587" y="459105"/>
                </a:lnTo>
                <a:lnTo>
                  <a:pt x="304800" y="208407"/>
                </a:lnTo>
                <a:lnTo>
                  <a:pt x="101918" y="45910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7932" y="5265977"/>
            <a:ext cx="1122265" cy="1122264"/>
          </a:xfrm>
          <a:custGeom>
            <a:avLst/>
            <a:gdLst>
              <a:gd name="connsiteX0" fmla="*/ 139065 w 273272"/>
              <a:gd name="connsiteY0" fmla="*/ 273272 h 273272"/>
              <a:gd name="connsiteX1" fmla="*/ 0 w 273272"/>
              <a:gd name="connsiteY1" fmla="*/ 139065 h 273272"/>
              <a:gd name="connsiteX2" fmla="*/ 134207 w 273272"/>
              <a:gd name="connsiteY2" fmla="*/ 0 h 273272"/>
              <a:gd name="connsiteX3" fmla="*/ 273272 w 273272"/>
              <a:gd name="connsiteY3" fmla="*/ 134207 h 273272"/>
              <a:gd name="connsiteX4" fmla="*/ 139065 w 273272"/>
              <a:gd name="connsiteY4" fmla="*/ 273272 h 273272"/>
              <a:gd name="connsiteX5" fmla="*/ 52959 w 273272"/>
              <a:gd name="connsiteY5" fmla="*/ 138113 h 273272"/>
              <a:gd name="connsiteX6" fmla="*/ 138113 w 273272"/>
              <a:gd name="connsiteY6" fmla="*/ 220313 h 273272"/>
              <a:gd name="connsiteX7" fmla="*/ 220313 w 273272"/>
              <a:gd name="connsiteY7" fmla="*/ 135160 h 273272"/>
              <a:gd name="connsiteX8" fmla="*/ 135160 w 273272"/>
              <a:gd name="connsiteY8" fmla="*/ 52959 h 273272"/>
              <a:gd name="connsiteX9" fmla="*/ 52959 w 273272"/>
              <a:gd name="connsiteY9" fmla="*/ 138113 h 273272"/>
            </a:gdLst>
            <a:ahLst/>
            <a:cxnLst/>
            <a:rect l="l" t="t" r="r" b="b"/>
            <a:pathLst>
              <a:path w="273272" h="273272">
                <a:moveTo>
                  <a:pt x="139065" y="273272"/>
                </a:moveTo>
                <a:lnTo>
                  <a:pt x="0" y="139065"/>
                </a:lnTo>
                <a:lnTo>
                  <a:pt x="134207" y="0"/>
                </a:lnTo>
                <a:lnTo>
                  <a:pt x="273272" y="134207"/>
                </a:lnTo>
                <a:lnTo>
                  <a:pt x="139065" y="273272"/>
                </a:lnTo>
                <a:close/>
                <a:moveTo>
                  <a:pt x="52959" y="138113"/>
                </a:moveTo>
                <a:lnTo>
                  <a:pt x="138113" y="220313"/>
                </a:lnTo>
                <a:lnTo>
                  <a:pt x="220313" y="135160"/>
                </a:lnTo>
                <a:lnTo>
                  <a:pt x="135160" y="52959"/>
                </a:lnTo>
                <a:lnTo>
                  <a:pt x="52959" y="1381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69848" y="128029"/>
            <a:ext cx="671008" cy="671008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11035" y="6051330"/>
            <a:ext cx="616651" cy="616651"/>
          </a:xfrm>
          <a:custGeom>
            <a:avLst/>
            <a:gdLst>
              <a:gd name="connsiteX0" fmla="*/ 180308 w 249745"/>
              <a:gd name="connsiteY0" fmla="*/ 249746 h 249745"/>
              <a:gd name="connsiteX1" fmla="*/ 0 w 249745"/>
              <a:gd name="connsiteY1" fmla="*/ 180308 h 249745"/>
              <a:gd name="connsiteX2" fmla="*/ 69437 w 249745"/>
              <a:gd name="connsiteY2" fmla="*/ 0 h 249745"/>
              <a:gd name="connsiteX3" fmla="*/ 249746 w 249745"/>
              <a:gd name="connsiteY3" fmla="*/ 69437 h 249745"/>
              <a:gd name="connsiteX4" fmla="*/ 180308 w 249745"/>
              <a:gd name="connsiteY4" fmla="*/ 249746 h 249745"/>
              <a:gd name="connsiteX5" fmla="*/ 48387 w 249745"/>
              <a:gd name="connsiteY5" fmla="*/ 158782 h 249745"/>
              <a:gd name="connsiteX6" fmla="*/ 158782 w 249745"/>
              <a:gd name="connsiteY6" fmla="*/ 201358 h 249745"/>
              <a:gd name="connsiteX7" fmla="*/ 201359 w 249745"/>
              <a:gd name="connsiteY7" fmla="*/ 90869 h 249745"/>
              <a:gd name="connsiteX8" fmla="*/ 90964 w 249745"/>
              <a:gd name="connsiteY8" fmla="*/ 48292 h 249745"/>
              <a:gd name="connsiteX9" fmla="*/ 48387 w 249745"/>
              <a:gd name="connsiteY9" fmla="*/ 158782 h 249745"/>
            </a:gdLst>
            <a:ahLst/>
            <a:cxnLst/>
            <a:rect l="l" t="t" r="r" b="b"/>
            <a:pathLst>
              <a:path w="249745" h="249745">
                <a:moveTo>
                  <a:pt x="180308" y="249746"/>
                </a:moveTo>
                <a:lnTo>
                  <a:pt x="0" y="180308"/>
                </a:lnTo>
                <a:lnTo>
                  <a:pt x="69437" y="0"/>
                </a:lnTo>
                <a:lnTo>
                  <a:pt x="249746" y="69437"/>
                </a:lnTo>
                <a:lnTo>
                  <a:pt x="180308" y="249746"/>
                </a:lnTo>
                <a:close/>
                <a:moveTo>
                  <a:pt x="48387" y="158782"/>
                </a:moveTo>
                <a:lnTo>
                  <a:pt x="158782" y="201358"/>
                </a:lnTo>
                <a:lnTo>
                  <a:pt x="201359" y="90869"/>
                </a:lnTo>
                <a:lnTo>
                  <a:pt x="90964" y="48292"/>
                </a:lnTo>
                <a:lnTo>
                  <a:pt x="48387" y="15878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27951" y="6264624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94315" y="2393224"/>
            <a:ext cx="657479" cy="657479"/>
          </a:xfrm>
          <a:custGeom>
            <a:avLst/>
            <a:gdLst>
              <a:gd name="connsiteX0" fmla="*/ 101441 w 124491"/>
              <a:gd name="connsiteY0" fmla="*/ 0 h 124491"/>
              <a:gd name="connsiteX1" fmla="*/ 0 w 124491"/>
              <a:gd name="connsiteY1" fmla="*/ 101346 h 124491"/>
              <a:gd name="connsiteX2" fmla="*/ 124492 w 124491"/>
              <a:gd name="connsiteY2" fmla="*/ 124492 h 124491"/>
              <a:gd name="connsiteX3" fmla="*/ 101441 w 124491"/>
              <a:gd name="connsiteY3" fmla="*/ 0 h 124491"/>
            </a:gdLst>
            <a:ahLst/>
            <a:cxnLst/>
            <a:rect l="l" t="t" r="r" b="b"/>
            <a:pathLst>
              <a:path w="124491" h="124491">
                <a:moveTo>
                  <a:pt x="101441" y="0"/>
                </a:moveTo>
                <a:lnTo>
                  <a:pt x="0" y="101346"/>
                </a:lnTo>
                <a:lnTo>
                  <a:pt x="124492" y="124492"/>
                </a:lnTo>
                <a:lnTo>
                  <a:pt x="101441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-544953" y="3739332"/>
            <a:ext cx="2235321" cy="1139151"/>
          </a:xfrm>
          <a:prstGeom prst="triangle">
            <a:avLst/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3568960" y="5756591"/>
            <a:ext cx="1264298" cy="84286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5565476" y="4572"/>
            <a:ext cx="2844831" cy="979813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674865" y="4572"/>
            <a:ext cx="517136" cy="1137666"/>
          </a:xfrm>
          <a:custGeom>
            <a:avLst/>
            <a:gdLst>
              <a:gd name="connsiteX0" fmla="*/ 449090 w 517136"/>
              <a:gd name="connsiteY0" fmla="*/ 0 h 1137666"/>
              <a:gd name="connsiteX1" fmla="*/ 0 w 517136"/>
              <a:gd name="connsiteY1" fmla="*/ 0 h 1137666"/>
              <a:gd name="connsiteX2" fmla="*/ 0 w 517136"/>
              <a:gd name="connsiteY2" fmla="*/ 1137666 h 1137666"/>
              <a:gd name="connsiteX3" fmla="*/ 25160 w 517136"/>
              <a:gd name="connsiteY3" fmla="*/ 1127575 h 1137666"/>
              <a:gd name="connsiteX4" fmla="*/ 517136 w 517136"/>
              <a:gd name="connsiteY4" fmla="*/ 334078 h 1137666"/>
              <a:gd name="connsiteX5" fmla="*/ 470608 w 517136"/>
              <a:gd name="connsiteY5" fmla="*/ 50059 h 1137666"/>
            </a:gdLst>
            <a:ahLst/>
            <a:cxnLst/>
            <a:rect l="l" t="t" r="r" b="b"/>
            <a:pathLst>
              <a:path w="517136" h="1137666">
                <a:moveTo>
                  <a:pt x="449090" y="0"/>
                </a:moveTo>
                <a:lnTo>
                  <a:pt x="0" y="0"/>
                </a:lnTo>
                <a:lnTo>
                  <a:pt x="0" y="1137666"/>
                </a:lnTo>
                <a:lnTo>
                  <a:pt x="25160" y="1127575"/>
                </a:lnTo>
                <a:cubicBezTo>
                  <a:pt x="316747" y="982672"/>
                  <a:pt x="517136" y="681777"/>
                  <a:pt x="517136" y="334078"/>
                </a:cubicBezTo>
                <a:cubicBezTo>
                  <a:pt x="517136" y="234736"/>
                  <a:pt x="500778" y="139214"/>
                  <a:pt x="470608" y="5005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70731" y="6309789"/>
            <a:ext cx="437041" cy="437041"/>
          </a:xfrm>
          <a:custGeom>
            <a:avLst/>
            <a:gdLst>
              <a:gd name="connsiteX0" fmla="*/ 979932 w 979931"/>
              <a:gd name="connsiteY0" fmla="*/ 489966 h 979931"/>
              <a:gd name="connsiteX1" fmla="*/ 489966 w 979931"/>
              <a:gd name="connsiteY1" fmla="*/ 979932 h 979931"/>
              <a:gd name="connsiteX2" fmla="*/ 0 w 979931"/>
              <a:gd name="connsiteY2" fmla="*/ 489966 h 979931"/>
              <a:gd name="connsiteX3" fmla="*/ 489966 w 979931"/>
              <a:gd name="connsiteY3" fmla="*/ 0 h 979931"/>
              <a:gd name="connsiteX4" fmla="*/ 979932 w 979931"/>
              <a:gd name="connsiteY4" fmla="*/ 489966 h 979931"/>
            </a:gdLst>
            <a:ahLst/>
            <a:cxnLst/>
            <a:rect l="l" t="t" r="r" b="b"/>
            <a:pathLst>
              <a:path w="979931" h="979931">
                <a:moveTo>
                  <a:pt x="979932" y="489966"/>
                </a:moveTo>
                <a:cubicBezTo>
                  <a:pt x="979932" y="760571"/>
                  <a:pt x="760571" y="979932"/>
                  <a:pt x="489966" y="979932"/>
                </a:cubicBezTo>
                <a:cubicBezTo>
                  <a:pt x="219361" y="979932"/>
                  <a:pt x="0" y="760571"/>
                  <a:pt x="0" y="489966"/>
                </a:cubicBezTo>
                <a:cubicBezTo>
                  <a:pt x="0" y="219361"/>
                  <a:pt x="219361" y="0"/>
                  <a:pt x="489966" y="0"/>
                </a:cubicBezTo>
                <a:cubicBezTo>
                  <a:pt x="760571" y="0"/>
                  <a:pt x="979932" y="219361"/>
                  <a:pt x="979932" y="48996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10680677" y="1127826"/>
            <a:ext cx="912711" cy="908690"/>
          </a:xfrm>
          <a:prstGeom prst="triangle">
            <a:avLst/>
          </a:pr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-462677" y="474954"/>
            <a:ext cx="1792016" cy="860398"/>
          </a:xfrm>
          <a:custGeom>
            <a:avLst/>
            <a:gdLst>
              <a:gd name="connsiteX0" fmla="*/ 0 w 1792016"/>
              <a:gd name="connsiteY0" fmla="*/ 860398 h 860398"/>
              <a:gd name="connsiteX1" fmla="*/ 14293 w 1792016"/>
              <a:gd name="connsiteY1" fmla="*/ 718619 h 860398"/>
              <a:gd name="connsiteX2" fmla="*/ 896008 w 1792016"/>
              <a:gd name="connsiteY2" fmla="*/ 0 h 860398"/>
              <a:gd name="connsiteX3" fmla="*/ 1777723 w 1792016"/>
              <a:gd name="connsiteY3" fmla="*/ 718619 h 860398"/>
              <a:gd name="connsiteX4" fmla="*/ 1792016 w 1792016"/>
              <a:gd name="connsiteY4" fmla="*/ 860398 h 860398"/>
            </a:gdLst>
            <a:ahLst/>
            <a:cxnLst/>
            <a:rect l="l" t="t" r="r" b="b"/>
            <a:pathLst>
              <a:path w="1792016" h="860398">
                <a:moveTo>
                  <a:pt x="0" y="860398"/>
                </a:moveTo>
                <a:lnTo>
                  <a:pt x="14293" y="718619"/>
                </a:lnTo>
                <a:cubicBezTo>
                  <a:pt x="98215" y="308504"/>
                  <a:pt x="461084" y="0"/>
                  <a:pt x="896008" y="0"/>
                </a:cubicBezTo>
                <a:cubicBezTo>
                  <a:pt x="1330932" y="0"/>
                  <a:pt x="1693802" y="308504"/>
                  <a:pt x="1777723" y="718619"/>
                </a:cubicBezTo>
                <a:lnTo>
                  <a:pt x="1792016" y="86039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10588878" y="4536257"/>
            <a:ext cx="2069161" cy="1143345"/>
          </a:xfrm>
          <a:custGeom>
            <a:avLst/>
            <a:gdLst>
              <a:gd name="connsiteX0" fmla="*/ 1396898 w 2793796"/>
              <a:gd name="connsiteY0" fmla="*/ 0 h 1543752"/>
              <a:gd name="connsiteX1" fmla="*/ 2793796 w 2793796"/>
              <a:gd name="connsiteY1" fmla="*/ 1396898 h 1543752"/>
              <a:gd name="connsiteX2" fmla="*/ 2786585 w 2793796"/>
              <a:gd name="connsiteY2" fmla="*/ 1539723 h 1543752"/>
              <a:gd name="connsiteX3" fmla="*/ 2785970 w 2793796"/>
              <a:gd name="connsiteY3" fmla="*/ 1543752 h 1543752"/>
              <a:gd name="connsiteX4" fmla="*/ 7827 w 2793796"/>
              <a:gd name="connsiteY4" fmla="*/ 1543752 h 1543752"/>
              <a:gd name="connsiteX5" fmla="*/ 7212 w 2793796"/>
              <a:gd name="connsiteY5" fmla="*/ 1539723 h 1543752"/>
              <a:gd name="connsiteX6" fmla="*/ 0 w 2793796"/>
              <a:gd name="connsiteY6" fmla="*/ 1396898 h 1543752"/>
              <a:gd name="connsiteX7" fmla="*/ 1396898 w 2793796"/>
              <a:gd name="connsiteY7" fmla="*/ 0 h 1543752"/>
            </a:gdLst>
            <a:ahLst/>
            <a:cxnLst/>
            <a:rect l="l" t="t" r="r" b="b"/>
            <a:pathLst>
              <a:path w="2793796" h="1543752">
                <a:moveTo>
                  <a:pt x="1396898" y="0"/>
                </a:moveTo>
                <a:cubicBezTo>
                  <a:pt x="2168383" y="0"/>
                  <a:pt x="2793796" y="625413"/>
                  <a:pt x="2793796" y="1396898"/>
                </a:cubicBezTo>
                <a:cubicBezTo>
                  <a:pt x="2793796" y="1445116"/>
                  <a:pt x="2791353" y="1492763"/>
                  <a:pt x="2786585" y="1539723"/>
                </a:cubicBezTo>
                <a:lnTo>
                  <a:pt x="2785970" y="1543752"/>
                </a:lnTo>
                <a:lnTo>
                  <a:pt x="7827" y="1543752"/>
                </a:lnTo>
                <a:lnTo>
                  <a:pt x="7212" y="1539723"/>
                </a:lnTo>
                <a:cubicBezTo>
                  <a:pt x="2443" y="1492763"/>
                  <a:pt x="0" y="1445116"/>
                  <a:pt x="0" y="1396898"/>
                </a:cubicBezTo>
                <a:cubicBezTo>
                  <a:pt x="0" y="625413"/>
                  <a:pt x="625413" y="0"/>
                  <a:pt x="1396898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V="1">
            <a:off x="4335144" y="9145"/>
            <a:ext cx="1502887" cy="597949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 flipV="1">
            <a:off x="2132478" y="1492905"/>
            <a:ext cx="7812284" cy="3922279"/>
          </a:xfrm>
          <a:prstGeom prst="rect">
            <a:avLst/>
          </a:prstGeom>
          <a:solidFill>
            <a:schemeClr val="accent3"/>
          </a:solidFill>
          <a:ln w="25400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 flipV="1">
            <a:off x="2234538" y="1597876"/>
            <a:ext cx="7812284" cy="3922279"/>
          </a:xfrm>
          <a:prstGeom prst="rect">
            <a:avLst/>
          </a:prstGeom>
          <a:solidFill>
            <a:schemeClr val="bg1"/>
          </a:solidFill>
          <a:ln w="28575" cap="sq">
            <a:solidFill>
              <a:schemeClr val="accent3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5028467" y="1462279"/>
            <a:ext cx="2224426" cy="538425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2918680" y="4810614"/>
            <a:ext cx="6444000" cy="473028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285945" y="1625352"/>
            <a:ext cx="1709471" cy="21227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126019" y="3035593"/>
            <a:ext cx="6029322" cy="16978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目录结构解析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418983" y="905534"/>
            <a:ext cx="1354033" cy="20527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855853" y="4901193"/>
            <a:ext cx="4569655" cy="3052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787784">
            <a:off x="1412091" y="3789097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787784">
            <a:off x="9082760" y="1975181"/>
            <a:ext cx="1378279" cy="1500542"/>
          </a:xfrm>
          <a:custGeom>
            <a:avLst/>
            <a:gdLst>
              <a:gd name="connsiteX0" fmla="*/ 41910 w 345757"/>
              <a:gd name="connsiteY0" fmla="*/ 376333 h 376428"/>
              <a:gd name="connsiteX1" fmla="*/ 0 w 345757"/>
              <a:gd name="connsiteY1" fmla="*/ 338709 h 376428"/>
              <a:gd name="connsiteX2" fmla="*/ 78200 w 345757"/>
              <a:gd name="connsiteY2" fmla="*/ 305848 h 376428"/>
              <a:gd name="connsiteX3" fmla="*/ 117824 w 345757"/>
              <a:gd name="connsiteY3" fmla="*/ 291560 h 376428"/>
              <a:gd name="connsiteX4" fmla="*/ 127730 w 345757"/>
              <a:gd name="connsiteY4" fmla="*/ 250603 h 376428"/>
              <a:gd name="connsiteX5" fmla="*/ 151924 w 345757"/>
              <a:gd name="connsiteY5" fmla="*/ 169354 h 376428"/>
              <a:gd name="connsiteX6" fmla="*/ 230124 w 345757"/>
              <a:gd name="connsiteY6" fmla="*/ 136493 h 376428"/>
              <a:gd name="connsiteX7" fmla="*/ 269748 w 345757"/>
              <a:gd name="connsiteY7" fmla="*/ 122206 h 376428"/>
              <a:gd name="connsiteX8" fmla="*/ 279654 w 345757"/>
              <a:gd name="connsiteY8" fmla="*/ 81248 h 376428"/>
              <a:gd name="connsiteX9" fmla="*/ 303847 w 345757"/>
              <a:gd name="connsiteY9" fmla="*/ 0 h 376428"/>
              <a:gd name="connsiteX10" fmla="*/ 345758 w 345757"/>
              <a:gd name="connsiteY10" fmla="*/ 37624 h 376428"/>
              <a:gd name="connsiteX11" fmla="*/ 335851 w 345757"/>
              <a:gd name="connsiteY11" fmla="*/ 78581 h 376428"/>
              <a:gd name="connsiteX12" fmla="*/ 311658 w 345757"/>
              <a:gd name="connsiteY12" fmla="*/ 159925 h 376428"/>
              <a:gd name="connsiteX13" fmla="*/ 233458 w 345757"/>
              <a:gd name="connsiteY13" fmla="*/ 192786 h 376428"/>
              <a:gd name="connsiteX14" fmla="*/ 193834 w 345757"/>
              <a:gd name="connsiteY14" fmla="*/ 207074 h 376428"/>
              <a:gd name="connsiteX15" fmla="*/ 183928 w 345757"/>
              <a:gd name="connsiteY15" fmla="*/ 248031 h 376428"/>
              <a:gd name="connsiteX16" fmla="*/ 159734 w 345757"/>
              <a:gd name="connsiteY16" fmla="*/ 329279 h 376428"/>
              <a:gd name="connsiteX17" fmla="*/ 81534 w 345757"/>
              <a:gd name="connsiteY17" fmla="*/ 362141 h 376428"/>
              <a:gd name="connsiteX18" fmla="*/ 41910 w 345757"/>
              <a:gd name="connsiteY18" fmla="*/ 376428 h 376428"/>
            </a:gdLst>
            <a:ahLst/>
            <a:cxnLst/>
            <a:rect l="l" t="t" r="r" b="b"/>
            <a:pathLst>
              <a:path w="345757" h="376428">
                <a:moveTo>
                  <a:pt x="41910" y="376333"/>
                </a:moveTo>
                <a:lnTo>
                  <a:pt x="0" y="338709"/>
                </a:lnTo>
                <a:cubicBezTo>
                  <a:pt x="26670" y="308896"/>
                  <a:pt x="56483" y="307181"/>
                  <a:pt x="78200" y="305848"/>
                </a:cubicBezTo>
                <a:cubicBezTo>
                  <a:pt x="97917" y="304705"/>
                  <a:pt x="107061" y="303657"/>
                  <a:pt x="117824" y="291560"/>
                </a:cubicBezTo>
                <a:cubicBezTo>
                  <a:pt x="128588" y="279559"/>
                  <a:pt x="128683" y="270319"/>
                  <a:pt x="127730" y="250603"/>
                </a:cubicBezTo>
                <a:cubicBezTo>
                  <a:pt x="126683" y="228886"/>
                  <a:pt x="125254" y="199073"/>
                  <a:pt x="151924" y="169354"/>
                </a:cubicBezTo>
                <a:cubicBezTo>
                  <a:pt x="178689" y="139541"/>
                  <a:pt x="208407" y="137827"/>
                  <a:pt x="230124" y="136493"/>
                </a:cubicBezTo>
                <a:cubicBezTo>
                  <a:pt x="249841" y="135350"/>
                  <a:pt x="258985" y="134302"/>
                  <a:pt x="269748" y="122206"/>
                </a:cubicBezTo>
                <a:cubicBezTo>
                  <a:pt x="280607" y="110109"/>
                  <a:pt x="280607" y="100965"/>
                  <a:pt x="279654" y="81248"/>
                </a:cubicBezTo>
                <a:cubicBezTo>
                  <a:pt x="278606" y="59531"/>
                  <a:pt x="277178" y="29718"/>
                  <a:pt x="303847" y="0"/>
                </a:cubicBezTo>
                <a:lnTo>
                  <a:pt x="345758" y="37624"/>
                </a:lnTo>
                <a:cubicBezTo>
                  <a:pt x="334899" y="49721"/>
                  <a:pt x="334899" y="58960"/>
                  <a:pt x="335851" y="78581"/>
                </a:cubicBezTo>
                <a:cubicBezTo>
                  <a:pt x="336899" y="100298"/>
                  <a:pt x="338328" y="130111"/>
                  <a:pt x="311658" y="159925"/>
                </a:cubicBezTo>
                <a:cubicBezTo>
                  <a:pt x="284988" y="189738"/>
                  <a:pt x="255175" y="191452"/>
                  <a:pt x="233458" y="192786"/>
                </a:cubicBezTo>
                <a:cubicBezTo>
                  <a:pt x="213741" y="193929"/>
                  <a:pt x="204597" y="194977"/>
                  <a:pt x="193834" y="207074"/>
                </a:cubicBezTo>
                <a:cubicBezTo>
                  <a:pt x="182975" y="219075"/>
                  <a:pt x="182975" y="228314"/>
                  <a:pt x="183928" y="248031"/>
                </a:cubicBezTo>
                <a:cubicBezTo>
                  <a:pt x="184975" y="269748"/>
                  <a:pt x="186404" y="299561"/>
                  <a:pt x="159734" y="329279"/>
                </a:cubicBezTo>
                <a:cubicBezTo>
                  <a:pt x="132969" y="359092"/>
                  <a:pt x="103251" y="360807"/>
                  <a:pt x="81534" y="362141"/>
                </a:cubicBezTo>
                <a:cubicBezTo>
                  <a:pt x="61817" y="363284"/>
                  <a:pt x="52673" y="364331"/>
                  <a:pt x="41910" y="37642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V="1">
            <a:off x="1591008" y="928863"/>
            <a:ext cx="1354033" cy="1354033"/>
          </a:xfrm>
          <a:prstGeom prst="triangle">
            <a:avLst/>
          </a:prstGeom>
          <a:solidFill>
            <a:schemeClr val="accent3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298371" y="4512174"/>
            <a:ext cx="1400378" cy="1400379"/>
          </a:xfrm>
          <a:prstGeom prst="triangle">
            <a:avLst/>
          </a:pr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3" name="标题 1"/>
          <p:cNvCxnSpPr/>
          <p:nvPr/>
        </p:nvCxnSpPr>
        <p:spPr>
          <a:xfrm>
            <a:off x="3126019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  <p:cxnSp>
        <p:nvCxnSpPr>
          <p:cNvPr id="34" name="标题 1"/>
          <p:cNvCxnSpPr/>
          <p:nvPr/>
        </p:nvCxnSpPr>
        <p:spPr>
          <a:xfrm>
            <a:off x="7448102" y="5042358"/>
            <a:ext cx="1707239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4172" y="2722810"/>
            <a:ext cx="3233227" cy="12514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加载RGB图像、标注、mask等数据，对图像进行归一化、resize等操作，为模型输入做准备。
数据预处理保证数据格式统一，提高模型训练效率和稳定性。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4172" y="2349168"/>
            <a:ext cx="3233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数据加载与预处理流程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0666" y="4780470"/>
            <a:ext cx="2560239" cy="2077530"/>
          </a:xfrm>
          <a:prstGeom prst="rect">
            <a:avLst/>
          </a:prstGeom>
          <a:gradFill>
            <a:gsLst>
              <a:gs pos="0">
                <a:schemeClr val="accent1"/>
              </a:gs>
              <a:gs pos="49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99581" y="4497738"/>
            <a:ext cx="2562408" cy="607662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69513" y="5565123"/>
            <a:ext cx="122254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79387" y="2722810"/>
            <a:ext cx="3233227" cy="12514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采用随机裁剪、翻转、旋转等数据增强方法，扩充数据集，提高模型泛化能力。
数据增强可模拟不同拍摄条件和视角，使模型在实际应用中更具鲁棒性。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79387" y="2349168"/>
            <a:ext cx="3233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BF9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数据增强策略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15881" y="4780470"/>
            <a:ext cx="2560239" cy="2077530"/>
          </a:xfrm>
          <a:prstGeom prst="rect">
            <a:avLst/>
          </a:prstGeom>
          <a:gradFill>
            <a:gsLst>
              <a:gs pos="0">
                <a:schemeClr val="accent2"/>
              </a:gs>
              <a:gs pos="49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14796" y="4497738"/>
            <a:ext cx="2562408" cy="607662"/>
          </a:xfrm>
          <a:prstGeom prst="flowChartConnector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84728" y="5565123"/>
            <a:ext cx="122254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86813" y="2722810"/>
            <a:ext cx="3233227" cy="12514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将数据集划分为训练集、验证集和测试集，合理分配数据比例，确保模型评估的准确性。
提供数据集管理工具，方便用户添加、删除和查询数据，便于项目扩展。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286813" y="2349168"/>
            <a:ext cx="3233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数据集划分与管理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623307" y="4780470"/>
            <a:ext cx="2560239" cy="2077530"/>
          </a:xfrm>
          <a:prstGeom prst="rect">
            <a:avLst/>
          </a:prstGeom>
          <a:gradFill>
            <a:gsLst>
              <a:gs pos="0">
                <a:schemeClr val="accent1"/>
              </a:gs>
              <a:gs pos="49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622222" y="4497738"/>
            <a:ext cx="2562408" cy="607662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292154" y="5565123"/>
            <a:ext cx="122254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数据处理模块(data.py)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73539" y="1562132"/>
            <a:ext cx="1675682" cy="1823386"/>
          </a:xfrm>
          <a:custGeom>
            <a:avLst/>
            <a:gdLst>
              <a:gd name="connsiteX0" fmla="*/ 1319463 w 2638926"/>
              <a:gd name="connsiteY0" fmla="*/ 0 h 2871536"/>
              <a:gd name="connsiteX1" fmla="*/ 2638926 w 2638926"/>
              <a:gd name="connsiteY1" fmla="*/ 1319463 h 2871536"/>
              <a:gd name="connsiteX2" fmla="*/ 1454371 w 2638926"/>
              <a:gd name="connsiteY2" fmla="*/ 2632114 h 2871536"/>
              <a:gd name="connsiteX3" fmla="*/ 1438781 w 2638926"/>
              <a:gd name="connsiteY3" fmla="*/ 2632901 h 2871536"/>
              <a:gd name="connsiteX4" fmla="*/ 1319463 w 2638926"/>
              <a:gd name="connsiteY4" fmla="*/ 2871536 h 2871536"/>
              <a:gd name="connsiteX5" fmla="*/ 1200146 w 2638926"/>
              <a:gd name="connsiteY5" fmla="*/ 2632901 h 2871536"/>
              <a:gd name="connsiteX6" fmla="*/ 1184556 w 2638926"/>
              <a:gd name="connsiteY6" fmla="*/ 2632114 h 2871536"/>
              <a:gd name="connsiteX7" fmla="*/ 0 w 2638926"/>
              <a:gd name="connsiteY7" fmla="*/ 1319463 h 2871536"/>
              <a:gd name="connsiteX8" fmla="*/ 1319463 w 2638926"/>
              <a:gd name="connsiteY8" fmla="*/ 0 h 2871536"/>
            </a:gdLst>
            <a:ahLst/>
            <a:cxnLst/>
            <a:rect l="l" t="t" r="r" b="b"/>
            <a:pathLst>
              <a:path w="2638926" h="2871536">
                <a:moveTo>
                  <a:pt x="1319463" y="0"/>
                </a:moveTo>
                <a:cubicBezTo>
                  <a:pt x="2048182" y="0"/>
                  <a:pt x="2638926" y="590744"/>
                  <a:pt x="2638926" y="1319463"/>
                </a:cubicBezTo>
                <a:cubicBezTo>
                  <a:pt x="2638926" y="2002637"/>
                  <a:pt x="2119718" y="2564544"/>
                  <a:pt x="1454371" y="2632114"/>
                </a:cubicBezTo>
                <a:lnTo>
                  <a:pt x="1438781" y="2632901"/>
                </a:lnTo>
                <a:lnTo>
                  <a:pt x="1319463" y="2871536"/>
                </a:lnTo>
                <a:lnTo>
                  <a:pt x="1200146" y="2632901"/>
                </a:lnTo>
                <a:lnTo>
                  <a:pt x="1184556" y="2632114"/>
                </a:lnTo>
                <a:cubicBezTo>
                  <a:pt x="519208" y="2564544"/>
                  <a:pt x="0" y="2002637"/>
                  <a:pt x="0" y="1319463"/>
                </a:cubicBezTo>
                <a:cubicBezTo>
                  <a:pt x="0" y="590744"/>
                  <a:pt x="590744" y="0"/>
                  <a:pt x="131946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49937" y="1639860"/>
            <a:ext cx="1522886" cy="152288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14400" y="4090550"/>
            <a:ext cx="2993960" cy="18394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初始化模型参数，加载训练数据，设置优化器和损失函数，进行迭代训练。
训练过程中实时监控损失值和准确率等指标，及时调整训练策略。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491597" y="1614460"/>
            <a:ext cx="534930" cy="53493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32629" y="1755492"/>
            <a:ext cx="252864" cy="25286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57064" y="2020171"/>
            <a:ext cx="908632" cy="889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14400" y="3543131"/>
            <a:ext cx="29972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训练流程概述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251809" y="1562132"/>
            <a:ext cx="1675682" cy="1823386"/>
          </a:xfrm>
          <a:custGeom>
            <a:avLst/>
            <a:gdLst>
              <a:gd name="connsiteX0" fmla="*/ 1319463 w 2638926"/>
              <a:gd name="connsiteY0" fmla="*/ 0 h 2871536"/>
              <a:gd name="connsiteX1" fmla="*/ 2638926 w 2638926"/>
              <a:gd name="connsiteY1" fmla="*/ 1319463 h 2871536"/>
              <a:gd name="connsiteX2" fmla="*/ 1454371 w 2638926"/>
              <a:gd name="connsiteY2" fmla="*/ 2632114 h 2871536"/>
              <a:gd name="connsiteX3" fmla="*/ 1438781 w 2638926"/>
              <a:gd name="connsiteY3" fmla="*/ 2632901 h 2871536"/>
              <a:gd name="connsiteX4" fmla="*/ 1319463 w 2638926"/>
              <a:gd name="connsiteY4" fmla="*/ 2871536 h 2871536"/>
              <a:gd name="connsiteX5" fmla="*/ 1200146 w 2638926"/>
              <a:gd name="connsiteY5" fmla="*/ 2632901 h 2871536"/>
              <a:gd name="connsiteX6" fmla="*/ 1184556 w 2638926"/>
              <a:gd name="connsiteY6" fmla="*/ 2632114 h 2871536"/>
              <a:gd name="connsiteX7" fmla="*/ 0 w 2638926"/>
              <a:gd name="connsiteY7" fmla="*/ 1319463 h 2871536"/>
              <a:gd name="connsiteX8" fmla="*/ 1319463 w 2638926"/>
              <a:gd name="connsiteY8" fmla="*/ 0 h 2871536"/>
            </a:gdLst>
            <a:ahLst/>
            <a:cxnLst/>
            <a:rect l="l" t="t" r="r" b="b"/>
            <a:pathLst>
              <a:path w="2638926" h="2871536">
                <a:moveTo>
                  <a:pt x="1319463" y="0"/>
                </a:moveTo>
                <a:cubicBezTo>
                  <a:pt x="2048182" y="0"/>
                  <a:pt x="2638926" y="590744"/>
                  <a:pt x="2638926" y="1319463"/>
                </a:cubicBezTo>
                <a:cubicBezTo>
                  <a:pt x="2638926" y="2002637"/>
                  <a:pt x="2119718" y="2564544"/>
                  <a:pt x="1454371" y="2632114"/>
                </a:cubicBezTo>
                <a:lnTo>
                  <a:pt x="1438781" y="2632901"/>
                </a:lnTo>
                <a:lnTo>
                  <a:pt x="1319463" y="2871536"/>
                </a:lnTo>
                <a:lnTo>
                  <a:pt x="1200146" y="2632901"/>
                </a:lnTo>
                <a:lnTo>
                  <a:pt x="1184556" y="2632114"/>
                </a:lnTo>
                <a:cubicBezTo>
                  <a:pt x="519208" y="2564544"/>
                  <a:pt x="0" y="2002637"/>
                  <a:pt x="0" y="1319463"/>
                </a:cubicBezTo>
                <a:cubicBezTo>
                  <a:pt x="0" y="590744"/>
                  <a:pt x="590744" y="0"/>
                  <a:pt x="131946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28207" y="1639860"/>
            <a:ext cx="1522886" cy="152288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592670" y="4090550"/>
            <a:ext cx="2993960" cy="18403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BCELoss用于显著性预测和边缘检测，衡量预测值与真实值的差异，指导模型优化。
损失函数的选择直接影响模型的收敛速度和性能，合理的损失函数可提高模型精度。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69867" y="1614460"/>
            <a:ext cx="534930" cy="53493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310899" y="1764966"/>
            <a:ext cx="252864" cy="233917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635334" y="2020171"/>
            <a:ext cx="908632" cy="889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592670" y="3543131"/>
            <a:ext cx="29972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损失函数的选择与作用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942780" y="1562132"/>
            <a:ext cx="1675682" cy="1823386"/>
          </a:xfrm>
          <a:custGeom>
            <a:avLst/>
            <a:gdLst>
              <a:gd name="connsiteX0" fmla="*/ 1319463 w 2638926"/>
              <a:gd name="connsiteY0" fmla="*/ 0 h 2871536"/>
              <a:gd name="connsiteX1" fmla="*/ 2638926 w 2638926"/>
              <a:gd name="connsiteY1" fmla="*/ 1319463 h 2871536"/>
              <a:gd name="connsiteX2" fmla="*/ 1454371 w 2638926"/>
              <a:gd name="connsiteY2" fmla="*/ 2632114 h 2871536"/>
              <a:gd name="connsiteX3" fmla="*/ 1438781 w 2638926"/>
              <a:gd name="connsiteY3" fmla="*/ 2632901 h 2871536"/>
              <a:gd name="connsiteX4" fmla="*/ 1319463 w 2638926"/>
              <a:gd name="connsiteY4" fmla="*/ 2871536 h 2871536"/>
              <a:gd name="connsiteX5" fmla="*/ 1200146 w 2638926"/>
              <a:gd name="connsiteY5" fmla="*/ 2632901 h 2871536"/>
              <a:gd name="connsiteX6" fmla="*/ 1184556 w 2638926"/>
              <a:gd name="connsiteY6" fmla="*/ 2632114 h 2871536"/>
              <a:gd name="connsiteX7" fmla="*/ 0 w 2638926"/>
              <a:gd name="connsiteY7" fmla="*/ 1319463 h 2871536"/>
              <a:gd name="connsiteX8" fmla="*/ 1319463 w 2638926"/>
              <a:gd name="connsiteY8" fmla="*/ 0 h 2871536"/>
            </a:gdLst>
            <a:ahLst/>
            <a:cxnLst/>
            <a:rect l="l" t="t" r="r" b="b"/>
            <a:pathLst>
              <a:path w="2638926" h="2871536">
                <a:moveTo>
                  <a:pt x="1319463" y="0"/>
                </a:moveTo>
                <a:cubicBezTo>
                  <a:pt x="2048182" y="0"/>
                  <a:pt x="2638926" y="590744"/>
                  <a:pt x="2638926" y="1319463"/>
                </a:cubicBezTo>
                <a:cubicBezTo>
                  <a:pt x="2638926" y="2002637"/>
                  <a:pt x="2119718" y="2564544"/>
                  <a:pt x="1454371" y="2632114"/>
                </a:cubicBezTo>
                <a:lnTo>
                  <a:pt x="1438781" y="2632901"/>
                </a:lnTo>
                <a:lnTo>
                  <a:pt x="1319463" y="2871536"/>
                </a:lnTo>
                <a:lnTo>
                  <a:pt x="1200146" y="2632901"/>
                </a:lnTo>
                <a:lnTo>
                  <a:pt x="1184556" y="2632114"/>
                </a:lnTo>
                <a:cubicBezTo>
                  <a:pt x="519208" y="2564544"/>
                  <a:pt x="0" y="2002637"/>
                  <a:pt x="0" y="1319463"/>
                </a:cubicBezTo>
                <a:cubicBezTo>
                  <a:pt x="0" y="590744"/>
                  <a:pt x="590744" y="0"/>
                  <a:pt x="131946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19177" y="1639860"/>
            <a:ext cx="1522886" cy="152288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283640" y="4090550"/>
            <a:ext cx="2993960" cy="18403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采用Adam优化器，初始学习率为1e- 4，根据训练进度调整学习率，保证模型收敛。
学习率调整策略可避免模型陷入局部最优，提高模型训练的稳定性和收敛速度。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860837" y="1614460"/>
            <a:ext cx="534930" cy="53493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001869" y="1777347"/>
            <a:ext cx="252864" cy="209154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326304" y="2020171"/>
            <a:ext cx="908632" cy="889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E56F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283640" y="3543131"/>
            <a:ext cx="29972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优化器配置与学习率调整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训练模块(train.py)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FBFC">
                <a:alpha val="100000"/>
              </a:srgbClr>
            </a:gs>
            <a:gs pos="50400">
              <a:schemeClr val="bg1"/>
            </a:gs>
            <a:gs pos="96800">
              <a:srgbClr val="FAFBFC">
                <a:alpha val="100000"/>
              </a:srgb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918148" y="2182654"/>
            <a:ext cx="2357804" cy="3439636"/>
          </a:xfrm>
          <a:prstGeom prst="rect">
            <a:avLst/>
          </a:prstGeom>
          <a:solidFill>
            <a:schemeClr val="accent3">
              <a:lumMod val="20000"/>
              <a:lumOff val="80000"/>
              <a:alpha val="30000"/>
            </a:schemeClr>
          </a:solidFill>
          <a:ln cap="sq">
            <a:noFill/>
            <a:prstDash val="solid"/>
            <a:miter/>
          </a:ln>
          <a:effectLst>
            <a:outerShdw blurRad="38100" dist="12700" dir="2700000" algn="tl" rotWithShape="0">
              <a:srgbClr val="000000">
                <a:alpha val="15000"/>
              </a:srgbClr>
            </a:outerShdw>
          </a:effectLst>
        </p:spPr>
        <p:txBody>
          <a:bodyPr vert="horz" wrap="square" lIns="251999" tIns="324000" rIns="180000" bIns="396000" rtlCol="0" anchor="t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18149" y="2183894"/>
            <a:ext cx="2357803" cy="65971"/>
          </a:xfrm>
          <a:prstGeom prst="rect">
            <a:avLst/>
          </a:prstGeom>
          <a:solidFill>
            <a:schemeClr val="tx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251999" tIns="324000" rIns="180000" bIns="45720" rtlCol="0" anchor="t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18149" y="5042327"/>
            <a:ext cx="2357803" cy="579963"/>
          </a:xfrm>
          <a:prstGeom prst="rect">
            <a:avLst/>
          </a:prstGeom>
          <a:solidFill>
            <a:schemeClr val="tx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64008" rIns="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857374" y="2182654"/>
            <a:ext cx="2357804" cy="3439636"/>
          </a:xfrm>
          <a:prstGeom prst="rect">
            <a:avLst/>
          </a:prstGeom>
          <a:solidFill>
            <a:schemeClr val="accent3">
              <a:lumMod val="20000"/>
              <a:lumOff val="80000"/>
              <a:alpha val="30000"/>
            </a:schemeClr>
          </a:solidFill>
          <a:ln cap="sq">
            <a:noFill/>
            <a:prstDash val="solid"/>
            <a:miter/>
          </a:ln>
          <a:effectLst>
            <a:outerShdw blurRad="38100" dist="12700" dir="2700000" algn="tl" rotWithShape="0">
              <a:srgbClr val="000000">
                <a:alpha val="15000"/>
              </a:srgbClr>
            </a:outerShdw>
          </a:effectLst>
        </p:spPr>
        <p:txBody>
          <a:bodyPr vert="horz" wrap="square" lIns="251999" tIns="324000" rIns="180000" bIns="396000" rtlCol="0" anchor="t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857375" y="2183894"/>
            <a:ext cx="2357803" cy="65971"/>
          </a:xfrm>
          <a:prstGeom prst="rect">
            <a:avLst/>
          </a:prstGeom>
          <a:solidFill>
            <a:schemeClr val="tx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251999" tIns="324000" rIns="180000" bIns="45720" rtlCol="0" anchor="t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857375" y="5042327"/>
            <a:ext cx="2357803" cy="579963"/>
          </a:xfrm>
          <a:prstGeom prst="rect">
            <a:avLst/>
          </a:prstGeom>
          <a:solidFill>
            <a:schemeClr val="tx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64008" rIns="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921099" y="1619250"/>
            <a:ext cx="2357804" cy="4003040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t" rotWithShape="0">
              <a:srgbClr val="000000">
                <a:alpha val="30000"/>
              </a:srgbClr>
            </a:outerShdw>
          </a:effectLst>
        </p:spPr>
        <p:txBody>
          <a:bodyPr vert="horz" wrap="square" lIns="251999" tIns="540000" rIns="180000" bIns="396000" rtlCol="0" anchor="t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921100" y="1619945"/>
            <a:ext cx="2357803" cy="6597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251999" tIns="324000" rIns="180000" bIns="45720" rtlCol="0" anchor="t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921100" y="5042327"/>
            <a:ext cx="2357803" cy="579963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64008" rIns="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5930817" y="3407439"/>
            <a:ext cx="338368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cxnSp>
        <p:nvCxnSpPr>
          <p:cNvPr id="13" name="标题 1"/>
          <p:cNvCxnSpPr/>
          <p:nvPr/>
        </p:nvCxnSpPr>
        <p:spPr>
          <a:xfrm>
            <a:off x="8927866" y="3648739"/>
            <a:ext cx="338368" cy="0"/>
          </a:xfrm>
          <a:prstGeom prst="line">
            <a:avLst/>
          </a:prstGeom>
          <a:noFill/>
          <a:ln w="25400" cap="sq">
            <a:solidFill>
              <a:schemeClr val="tx1"/>
            </a:solidFill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8807723" y="2448838"/>
            <a:ext cx="578655" cy="626823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86590" y="2186901"/>
            <a:ext cx="626823" cy="626823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2867092" y="3636039"/>
            <a:ext cx="338368" cy="0"/>
          </a:xfrm>
          <a:prstGeom prst="line">
            <a:avLst/>
          </a:prstGeom>
          <a:noFill/>
          <a:ln w="25400" cap="sq">
            <a:solidFill>
              <a:schemeClr val="tx1"/>
            </a:soli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2722864" y="2472322"/>
            <a:ext cx="626823" cy="579855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000082" y="3173411"/>
            <a:ext cx="2082968" cy="3658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测试数据准备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991181" y="3722249"/>
            <a:ext cx="2088072" cy="1262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37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使用标准测试集(ECSSD/DUT等)，对图像进行预处理，如Resize到统一尺寸。
测试数据准备需保证与训练数据处理一致，确保模型在测试阶段表现准确。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051881" y="3544449"/>
            <a:ext cx="2088072" cy="1262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37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输入预处理后的图像，模型输出显著性图，通过特定指标评估模型性能。
提供详细的测试结果分析，包括定性和定量评估，展示模型的优势和不足。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060782" y="2995611"/>
            <a:ext cx="2082968" cy="3658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测试流程与结果评估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49081" y="3722249"/>
            <a:ext cx="2088072" cy="1262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37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将显著性图与原图叠加，直观展示检测结果，便于用户理解和评估。
提供多种可视化方式，如热力图、二值图等，满足不同用户需求。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057982" y="3173411"/>
            <a:ext cx="2082968" cy="3658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结果可视化与展示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15759" y="13983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测试模块(test.py)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95208" y="226031"/>
            <a:ext cx="421240" cy="363138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44530" y="174661"/>
            <a:ext cx="174661" cy="17466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E56F01"/>
      </a:accent1>
      <a:accent2>
        <a:srgbClr val="BF9000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1003</Words>
  <Application>Microsoft Office PowerPoint</Application>
  <PresentationFormat>宽屏</PresentationFormat>
  <Paragraphs>212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9" baseType="lpstr">
      <vt:lpstr>Source Han Sans</vt:lpstr>
      <vt:lpstr>OPPOSans H</vt:lpstr>
      <vt:lpstr>OPPOSans L</vt:lpstr>
      <vt:lpstr>Arial</vt:lpstr>
      <vt:lpstr>Source Han Sans CN Bold</vt:lpstr>
      <vt:lpstr>OPPOSans R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宪通 丁</cp:lastModifiedBy>
  <cp:revision>1</cp:revision>
  <dcterms:modified xsi:type="dcterms:W3CDTF">2025-06-08T15:49:32Z</dcterms:modified>
</cp:coreProperties>
</file>